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0"/>
  </p:notesMasterIdLst>
  <p:sldIdLst>
    <p:sldId id="256" r:id="rId2"/>
    <p:sldId id="257" r:id="rId3"/>
    <p:sldId id="259" r:id="rId4"/>
    <p:sldId id="260" r:id="rId5"/>
    <p:sldId id="263" r:id="rId6"/>
    <p:sldId id="264" r:id="rId7"/>
    <p:sldId id="267" r:id="rId8"/>
    <p:sldId id="270" r:id="rId9"/>
    <p:sldId id="271" r:id="rId10"/>
    <p:sldId id="274" r:id="rId11"/>
    <p:sldId id="262" r:id="rId12"/>
    <p:sldId id="290" r:id="rId13"/>
    <p:sldId id="289" r:id="rId14"/>
    <p:sldId id="294" r:id="rId15"/>
    <p:sldId id="266" r:id="rId16"/>
    <p:sldId id="283" r:id="rId17"/>
    <p:sldId id="281" r:id="rId18"/>
    <p:sldId id="284" r:id="rId19"/>
    <p:sldId id="282" r:id="rId20"/>
    <p:sldId id="269" r:id="rId21"/>
    <p:sldId id="296" r:id="rId22"/>
    <p:sldId id="272" r:id="rId23"/>
    <p:sldId id="273" r:id="rId24"/>
    <p:sldId id="277" r:id="rId25"/>
    <p:sldId id="279" r:id="rId26"/>
    <p:sldId id="278" r:id="rId27"/>
    <p:sldId id="293" r:id="rId28"/>
    <p:sldId id="297" r:id="rId29"/>
  </p:sldIdLst>
  <p:sldSz cx="18288000" cy="10287000"/>
  <p:notesSz cx="6858000" cy="9144000"/>
  <p:embeddedFontLst>
    <p:embeddedFont>
      <p:font typeface="Calibri" panose="020F0502020204030204" pitchFamily="34" charset="0"/>
      <p:regular r:id="rId31"/>
      <p:bold r:id="rId32"/>
      <p:italic r:id="rId33"/>
      <p:boldItalic r:id="rId34"/>
    </p:embeddedFont>
    <p:embeddedFont>
      <p:font typeface="Clear Sans Regular" panose="020B0503030202020304" pitchFamily="34" charset="0"/>
      <p:regular r:id="rId35"/>
    </p:embeddedFont>
    <p:embeddedFont>
      <p:font typeface="Clear Sans Regular Bold" panose="020B0603030202020304" pitchFamily="34" charset="0"/>
      <p:regular r:id="rId36"/>
    </p:embeddedFont>
    <p:embeddedFont>
      <p:font typeface="Clear Sans Regular Italics" panose="020B0503030202090304" pitchFamily="34" charset="0"/>
      <p:regular r:id="rId37"/>
      <p:italic r:id="rId38"/>
    </p:embeddedFont>
    <p:embeddedFont>
      <p:font typeface="Hammersmith One" panose="02010703030501060504" pitchFamily="2" charset="77"/>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EAC5"/>
    <a:srgbClr val="FCB9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69" autoAdjust="0"/>
    <p:restoredTop sz="89388" autoAdjust="0"/>
  </p:normalViewPr>
  <p:slideViewPr>
    <p:cSldViewPr>
      <p:cViewPr varScale="1">
        <p:scale>
          <a:sx n="76" d="100"/>
          <a:sy n="76" d="100"/>
        </p:scale>
        <p:origin x="1152"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Sheet1!$B$1</c:f>
              <c:strCache>
                <c:ptCount val="1"/>
                <c:pt idx="0">
                  <c:v>Billion USD</c:v>
                </c:pt>
              </c:strCache>
            </c:strRef>
          </c:tx>
          <c:spPr>
            <a:solidFill>
              <a:srgbClr val="FCB924"/>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2021</c:v>
                </c:pt>
                <c:pt idx="1">
                  <c:v>2029</c:v>
                </c:pt>
              </c:numCache>
            </c:numRef>
          </c:cat>
          <c:val>
            <c:numRef>
              <c:f>Sheet1!$B$2:$B$3</c:f>
              <c:numCache>
                <c:formatCode>General</c:formatCode>
                <c:ptCount val="2"/>
                <c:pt idx="0">
                  <c:v>76.75</c:v>
                </c:pt>
                <c:pt idx="1">
                  <c:v>167.66</c:v>
                </c:pt>
              </c:numCache>
            </c:numRef>
          </c:val>
          <c:extLst>
            <c:ext xmlns:c16="http://schemas.microsoft.com/office/drawing/2014/chart" uri="{C3380CC4-5D6E-409C-BE32-E72D297353CC}">
              <c16:uniqueId val="{00000000-09F2-6E4A-B9B3-EE1123B87184}"/>
            </c:ext>
          </c:extLst>
        </c:ser>
        <c:dLbls>
          <c:showLegendKey val="0"/>
          <c:showVal val="0"/>
          <c:showCatName val="0"/>
          <c:showSerName val="0"/>
          <c:showPercent val="0"/>
          <c:showBubbleSize val="0"/>
        </c:dLbls>
        <c:gapWidth val="150"/>
        <c:shape val="box"/>
        <c:axId val="1196220992"/>
        <c:axId val="1196275008"/>
        <c:axId val="0"/>
      </c:bar3DChart>
      <c:catAx>
        <c:axId val="119622099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96275008"/>
        <c:crosses val="autoZero"/>
        <c:auto val="1"/>
        <c:lblAlgn val="ctr"/>
        <c:lblOffset val="100"/>
        <c:noMultiLvlLbl val="0"/>
      </c:catAx>
      <c:valAx>
        <c:axId val="11962750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962209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3539B2-1688-8946-A1F2-87544719B71E}" type="datetimeFigureOut">
              <a:rPr lang="en-US" smtClean="0"/>
              <a:t>12/16/22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05D90E-95A5-5C4E-B42B-B5297482BB8F}" type="slidenum">
              <a:rPr lang="en-US" smtClean="0"/>
              <a:t>‹#›</a:t>
            </a:fld>
            <a:endParaRPr lang="en-US"/>
          </a:p>
        </p:txBody>
      </p:sp>
    </p:spTree>
    <p:extLst>
      <p:ext uri="{BB962C8B-B14F-4D97-AF65-F5344CB8AC3E}">
        <p14:creationId xmlns:p14="http://schemas.microsoft.com/office/powerpoint/2010/main" val="18057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374151"/>
                </a:solidFill>
                <a:effectLst/>
                <a:latin typeface="Söhne"/>
              </a:rPr>
              <a:t>Welcome to our betting app BET 8, the premier destination for sports betting enthusiasts! Our app is easy to use and offers a wide range of betting options on all your favorite sports. We have a secure and reliable platform, as well as competitive odds and exciting promotions to keep you coming back for more. With our app, you can place bets on the go and track your bets in real-time. Plus, our customer service team is always available to assist you with any questions or concerns. Give our app a try and experience the thrill of sports betting like never before!</a:t>
            </a:r>
          </a:p>
        </p:txBody>
      </p:sp>
      <p:sp>
        <p:nvSpPr>
          <p:cNvPr id="4" name="Slide Number Placeholder 3"/>
          <p:cNvSpPr>
            <a:spLocks noGrp="1"/>
          </p:cNvSpPr>
          <p:nvPr>
            <p:ph type="sldNum" sz="quarter" idx="5"/>
          </p:nvPr>
        </p:nvSpPr>
        <p:spPr/>
        <p:txBody>
          <a:bodyPr/>
          <a:lstStyle/>
          <a:p>
            <a:fld id="{8305D90E-95A5-5C4E-B42B-B5297482BB8F}" type="slidenum">
              <a:rPr lang="en-US" smtClean="0"/>
              <a:t>1</a:t>
            </a:fld>
            <a:endParaRPr lang="en-US"/>
          </a:p>
        </p:txBody>
      </p:sp>
    </p:spTree>
    <p:extLst>
      <p:ext uri="{BB962C8B-B14F-4D97-AF65-F5344CB8AC3E}">
        <p14:creationId xmlns:p14="http://schemas.microsoft.com/office/powerpoint/2010/main" val="3654459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Here we are </a:t>
            </a:r>
            <a:r>
              <a:rPr lang="en-US" sz="1800" b="0" i="0" u="none" strike="noStrike" dirty="0" err="1">
                <a:solidFill>
                  <a:srgbClr val="000000"/>
                </a:solidFill>
                <a:effectLst/>
                <a:latin typeface="Calibri" panose="020F0502020204030204" pitchFamily="34" charset="0"/>
              </a:rPr>
              <a:t>visualising</a:t>
            </a:r>
            <a:r>
              <a:rPr lang="en-US" sz="1800" b="0" i="0" u="none" strike="noStrike" dirty="0">
                <a:solidFill>
                  <a:srgbClr val="000000"/>
                </a:solidFill>
                <a:effectLst/>
                <a:latin typeface="Calibri" panose="020F0502020204030204" pitchFamily="34" charset="0"/>
              </a:rPr>
              <a:t> how certain teams in the IPL are more likely to win at certain venues than others, we plotted the top 3 venues where a team won most of its matches in the past ten years. For instance, we observe that most teams win at the venue that is also their home ground and there is a huge differential between the first </a:t>
            </a:r>
            <a:r>
              <a:rPr lang="en-US" sz="1800" b="0" i="0" u="none" strike="noStrike" dirty="0" err="1">
                <a:solidFill>
                  <a:srgbClr val="000000"/>
                </a:solidFill>
                <a:effectLst/>
                <a:latin typeface="Calibri" panose="020F0502020204030204" pitchFamily="34" charset="0"/>
              </a:rPr>
              <a:t>barplot</a:t>
            </a:r>
            <a:r>
              <a:rPr lang="en-US" sz="1800" b="0" i="0" u="none" strike="noStrike" dirty="0">
                <a:solidFill>
                  <a:srgbClr val="000000"/>
                </a:solidFill>
                <a:effectLst/>
                <a:latin typeface="Calibri" panose="020F0502020204030204" pitchFamily="34" charset="0"/>
              </a:rPr>
              <a:t> and the second </a:t>
            </a:r>
            <a:r>
              <a:rPr lang="en-US" sz="1800" b="0" i="0" u="none" strike="noStrike" dirty="0" err="1">
                <a:solidFill>
                  <a:srgbClr val="000000"/>
                </a:solidFill>
                <a:effectLst/>
                <a:latin typeface="Calibri" panose="020F0502020204030204" pitchFamily="34" charset="0"/>
              </a:rPr>
              <a:t>barplot</a:t>
            </a:r>
            <a:r>
              <a:rPr lang="en-US" sz="1800" b="0" i="0" u="none" strike="noStrike" dirty="0">
                <a:solidFill>
                  <a:srgbClr val="000000"/>
                </a:solidFill>
                <a:effectLst/>
                <a:latin typeface="Calibri" panose="020F0502020204030204" pitchFamily="34" charset="0"/>
              </a:rPr>
              <a:t> verifying this claim.  </a:t>
            </a:r>
            <a:endParaRPr lang="en-US" dirty="0"/>
          </a:p>
        </p:txBody>
      </p:sp>
      <p:sp>
        <p:nvSpPr>
          <p:cNvPr id="4" name="Slide Number Placeholder 3"/>
          <p:cNvSpPr>
            <a:spLocks noGrp="1"/>
          </p:cNvSpPr>
          <p:nvPr>
            <p:ph type="sldNum" sz="quarter" idx="5"/>
          </p:nvPr>
        </p:nvSpPr>
        <p:spPr/>
        <p:txBody>
          <a:bodyPr/>
          <a:lstStyle/>
          <a:p>
            <a:fld id="{8305D90E-95A5-5C4E-B42B-B5297482BB8F}" type="slidenum">
              <a:rPr lang="en-US" smtClean="0"/>
              <a:t>13</a:t>
            </a:fld>
            <a:endParaRPr lang="en-US"/>
          </a:p>
        </p:txBody>
      </p:sp>
    </p:spTree>
    <p:extLst>
      <p:ext uri="{BB962C8B-B14F-4D97-AF65-F5344CB8AC3E}">
        <p14:creationId xmlns:p14="http://schemas.microsoft.com/office/powerpoint/2010/main" val="828369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How likely is it for a team to win he match, given that it wins the toss? and how much of a factor does winning a toss actually play for each of these team? this is what we have </a:t>
            </a:r>
            <a:r>
              <a:rPr lang="en-US" sz="1800" b="0" i="0" u="none" strike="noStrike" dirty="0" err="1">
                <a:solidFill>
                  <a:srgbClr val="000000"/>
                </a:solidFill>
                <a:effectLst/>
                <a:latin typeface="Calibri" panose="020F0502020204030204" pitchFamily="34" charset="0"/>
              </a:rPr>
              <a:t>visualised</a:t>
            </a:r>
            <a:r>
              <a:rPr lang="en-US" sz="1800" b="0" i="0" u="none" strike="noStrike" dirty="0">
                <a:solidFill>
                  <a:srgbClr val="000000"/>
                </a:solidFill>
                <a:effectLst/>
                <a:latin typeface="Calibri" panose="020F0502020204030204" pitchFamily="34" charset="0"/>
              </a:rPr>
              <a:t> here using pie-charts and our inference was that a team like DC(Delhi Capital) had 70% likelihood of winning the match, given they won the toss(the highest for any IPL team) while on the other end of the spectrum a team like RCB(Royal Challengers Bangalore) won only 51.35% of the matches in which they had won the toss.</a:t>
            </a:r>
            <a:endParaRPr lang="en-US" dirty="0"/>
          </a:p>
        </p:txBody>
      </p:sp>
      <p:sp>
        <p:nvSpPr>
          <p:cNvPr id="4" name="Slide Number Placeholder 3"/>
          <p:cNvSpPr>
            <a:spLocks noGrp="1"/>
          </p:cNvSpPr>
          <p:nvPr>
            <p:ph type="sldNum" sz="quarter" idx="5"/>
          </p:nvPr>
        </p:nvSpPr>
        <p:spPr/>
        <p:txBody>
          <a:bodyPr/>
          <a:lstStyle/>
          <a:p>
            <a:fld id="{8305D90E-95A5-5C4E-B42B-B5297482BB8F}" type="slidenum">
              <a:rPr lang="en-US" smtClean="0"/>
              <a:t>14</a:t>
            </a:fld>
            <a:endParaRPr lang="en-US"/>
          </a:p>
        </p:txBody>
      </p:sp>
    </p:spTree>
    <p:extLst>
      <p:ext uri="{BB962C8B-B14F-4D97-AF65-F5344CB8AC3E}">
        <p14:creationId xmlns:p14="http://schemas.microsoft.com/office/powerpoint/2010/main" val="1687306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our model to predict the winner of a match after the toss occurs. So, we would have access to the variables listed for a match after the toss. We would use all these predictors to predict the winner of the match.</a:t>
            </a:r>
          </a:p>
          <a:p>
            <a:endParaRPr lang="en-US" dirty="0"/>
          </a:p>
          <a:p>
            <a:r>
              <a:rPr lang="en-US" dirty="0"/>
              <a:t>The output variable is the ‘winner,’ and we encode it as 1 – 8 to represent the eight teams (MI, CSK, KKR, SRH, KXIP, RCB, RR, DC)</a:t>
            </a:r>
          </a:p>
          <a:p>
            <a:endParaRPr lang="en-US" dirty="0"/>
          </a:p>
          <a:p>
            <a:r>
              <a:rPr lang="en-US" dirty="0"/>
              <a:t>Instead of label encoding, the process in which we assign 1-N to categorical variables, we use the technique of one hot encoding. One hot encoding is depicted in the figure above. In this way, we prevent a machine learning algorithm to give more importance to the category equivalent to the N</a:t>
            </a:r>
            <a:r>
              <a:rPr lang="en-US" baseline="30000" dirty="0"/>
              <a:t>th</a:t>
            </a:r>
            <a:r>
              <a:rPr lang="en-US" dirty="0"/>
              <a:t> level than the category equivalent to the 1</a:t>
            </a:r>
            <a:r>
              <a:rPr lang="en-US" baseline="30000" dirty="0"/>
              <a:t>st</a:t>
            </a:r>
            <a:r>
              <a:rPr lang="en-US" dirty="0"/>
              <a:t> level.</a:t>
            </a:r>
          </a:p>
          <a:p>
            <a:endParaRPr lang="en-US" dirty="0"/>
          </a:p>
        </p:txBody>
      </p:sp>
      <p:sp>
        <p:nvSpPr>
          <p:cNvPr id="4" name="Slide Number Placeholder 3"/>
          <p:cNvSpPr>
            <a:spLocks noGrp="1"/>
          </p:cNvSpPr>
          <p:nvPr>
            <p:ph type="sldNum" sz="quarter" idx="5"/>
          </p:nvPr>
        </p:nvSpPr>
        <p:spPr/>
        <p:txBody>
          <a:bodyPr/>
          <a:lstStyle/>
          <a:p>
            <a:fld id="{8305D90E-95A5-5C4E-B42B-B5297482BB8F}" type="slidenum">
              <a:rPr lang="en-US" smtClean="0"/>
              <a:t>15</a:t>
            </a:fld>
            <a:endParaRPr lang="en-US"/>
          </a:p>
        </p:txBody>
      </p:sp>
    </p:spTree>
    <p:extLst>
      <p:ext uri="{BB962C8B-B14F-4D97-AF65-F5344CB8AC3E}">
        <p14:creationId xmlns:p14="http://schemas.microsoft.com/office/powerpoint/2010/main" val="2702878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get an accuracy of 57.63%, which is higher than the probability of choosing the winner by a flip of a coin. This shows some relationship between the predictors and the output variable.</a:t>
            </a:r>
          </a:p>
          <a:p>
            <a:endParaRPr lang="en-US" dirty="0"/>
          </a:p>
          <a:p>
            <a:r>
              <a:rPr lang="en-US" dirty="0"/>
              <a:t>Looking at the confusion matrix, we can </a:t>
            </a:r>
            <a:r>
              <a:rPr lang="en-US" b="0" i="0" dirty="0">
                <a:solidFill>
                  <a:srgbClr val="000000"/>
                </a:solidFill>
                <a:effectLst/>
                <a:latin typeface="Helvetica Neue"/>
              </a:rPr>
              <a:t>infer that there are very few/no false negatives and false positives for each class of the output variable.</a:t>
            </a:r>
          </a:p>
          <a:p>
            <a:endParaRPr lang="en-US" b="0" i="0" dirty="0">
              <a:solidFill>
                <a:srgbClr val="000000"/>
              </a:solidFill>
              <a:effectLst/>
              <a:latin typeface="Helvetica Neue"/>
            </a:endParaRPr>
          </a:p>
          <a:p>
            <a:r>
              <a:rPr lang="en-US" b="0" i="0" dirty="0">
                <a:solidFill>
                  <a:srgbClr val="000000"/>
                </a:solidFill>
                <a:effectLst/>
                <a:latin typeface="Helvetica Neue"/>
              </a:rPr>
              <a:t>In logistic regression, a linear relationship between the predictors and the output variable. This maybe not true in all the scenarios, hence next we try KNN classifier, in which nothing is assumed about the data.</a:t>
            </a:r>
            <a:endParaRPr lang="en-US" dirty="0"/>
          </a:p>
        </p:txBody>
      </p:sp>
      <p:sp>
        <p:nvSpPr>
          <p:cNvPr id="4" name="Slide Number Placeholder 3"/>
          <p:cNvSpPr>
            <a:spLocks noGrp="1"/>
          </p:cNvSpPr>
          <p:nvPr>
            <p:ph type="sldNum" sz="quarter" idx="5"/>
          </p:nvPr>
        </p:nvSpPr>
        <p:spPr/>
        <p:txBody>
          <a:bodyPr/>
          <a:lstStyle/>
          <a:p>
            <a:fld id="{8305D90E-95A5-5C4E-B42B-B5297482BB8F}" type="slidenum">
              <a:rPr lang="en-US" smtClean="0"/>
              <a:t>16</a:t>
            </a:fld>
            <a:endParaRPr lang="en-US"/>
          </a:p>
        </p:txBody>
      </p:sp>
    </p:spTree>
    <p:extLst>
      <p:ext uri="{BB962C8B-B14F-4D97-AF65-F5344CB8AC3E}">
        <p14:creationId xmlns:p14="http://schemas.microsoft.com/office/powerpoint/2010/main" val="35302921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perform 5-fold cross-validation at different values of K to find an optimal value for it. As we can see from the graph, at K = 11, we see the accuracy to be the highest. Hence, we then use K = 11 to fit the KNN classifier model and get a 66.1% accuracy on the test data. </a:t>
            </a:r>
          </a:p>
          <a:p>
            <a:endParaRPr lang="en-US" dirty="0"/>
          </a:p>
          <a:p>
            <a:r>
              <a:rPr lang="en-US" dirty="0"/>
              <a:t>Since we had performed one hot encoding, the number of features increased drastically; hence, this model’s performance may not be the best. Going forward, we try a random forest classifier, which usually performs well on categorical data.</a:t>
            </a:r>
          </a:p>
        </p:txBody>
      </p:sp>
      <p:sp>
        <p:nvSpPr>
          <p:cNvPr id="4" name="Slide Number Placeholder 3"/>
          <p:cNvSpPr>
            <a:spLocks noGrp="1"/>
          </p:cNvSpPr>
          <p:nvPr>
            <p:ph type="sldNum" sz="quarter" idx="5"/>
          </p:nvPr>
        </p:nvSpPr>
        <p:spPr/>
        <p:txBody>
          <a:bodyPr/>
          <a:lstStyle/>
          <a:p>
            <a:fld id="{8305D90E-95A5-5C4E-B42B-B5297482BB8F}" type="slidenum">
              <a:rPr lang="en-US" smtClean="0"/>
              <a:t>17</a:t>
            </a:fld>
            <a:endParaRPr lang="en-US"/>
          </a:p>
        </p:txBody>
      </p:sp>
    </p:spTree>
    <p:extLst>
      <p:ext uri="{BB962C8B-B14F-4D97-AF65-F5344CB8AC3E}">
        <p14:creationId xmlns:p14="http://schemas.microsoft.com/office/powerpoint/2010/main" val="2097113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image here is a simple decision tree with depth = 2 created and visualized to understand the process of random forest classifier.</a:t>
            </a:r>
          </a:p>
          <a:p>
            <a:endParaRPr lang="en-US" dirty="0"/>
          </a:p>
          <a:p>
            <a:r>
              <a:rPr lang="en-US" dirty="0"/>
              <a:t>We hyper-tune the following parameters: criterion, n_estimators, max_depth, and </a:t>
            </a:r>
            <a:r>
              <a:rPr lang="en-US" dirty="0" err="1"/>
              <a:t>min_samples_split</a:t>
            </a:r>
            <a:r>
              <a:rPr lang="en-US" dirty="0"/>
              <a:t> and perform a 5-fold cross-validation to find the best parameters.</a:t>
            </a:r>
          </a:p>
          <a:p>
            <a:endParaRPr lang="en-US" dirty="0"/>
          </a:p>
          <a:p>
            <a:r>
              <a:rPr lang="en-US" dirty="0"/>
              <a:t>We get the following results for the parameters:</a:t>
            </a:r>
          </a:p>
          <a:p>
            <a:r>
              <a:rPr lang="en-US" dirty="0"/>
              <a:t>criterion - entropy</a:t>
            </a:r>
          </a:p>
          <a:p>
            <a:r>
              <a:rPr lang="en-US" dirty="0"/>
              <a:t>n_estimators - 100</a:t>
            </a:r>
          </a:p>
          <a:p>
            <a:r>
              <a:rPr lang="en-US" dirty="0"/>
              <a:t>max_depth - 13</a:t>
            </a:r>
          </a:p>
          <a:p>
            <a:r>
              <a:rPr lang="en-US" dirty="0"/>
              <a:t>min_samples_split - 29  </a:t>
            </a:r>
          </a:p>
          <a:p>
            <a:endParaRPr lang="en-US" dirty="0"/>
          </a:p>
          <a:p>
            <a:r>
              <a:rPr lang="en-US" dirty="0"/>
              <a:t>At these parameters, we get an accuracy of 61.02%.</a:t>
            </a:r>
          </a:p>
        </p:txBody>
      </p:sp>
      <p:sp>
        <p:nvSpPr>
          <p:cNvPr id="4" name="Slide Number Placeholder 3"/>
          <p:cNvSpPr>
            <a:spLocks noGrp="1"/>
          </p:cNvSpPr>
          <p:nvPr>
            <p:ph type="sldNum" sz="quarter" idx="5"/>
          </p:nvPr>
        </p:nvSpPr>
        <p:spPr/>
        <p:txBody>
          <a:bodyPr/>
          <a:lstStyle/>
          <a:p>
            <a:fld id="{8305D90E-95A5-5C4E-B42B-B5297482BB8F}" type="slidenum">
              <a:rPr lang="en-US" smtClean="0"/>
              <a:t>18</a:t>
            </a:fld>
            <a:endParaRPr lang="en-US"/>
          </a:p>
        </p:txBody>
      </p:sp>
    </p:spTree>
    <p:extLst>
      <p:ext uri="{BB962C8B-B14F-4D97-AF65-F5344CB8AC3E}">
        <p14:creationId xmlns:p14="http://schemas.microsoft.com/office/powerpoint/2010/main" val="2633347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hyper-tune the variance smoothing value and find the optimal value to be 0.06. We use this value and fit the model and get an accuracy of 71.2% on the test data, which is the highest accuracy that we get out of all the classification models that we tried. </a:t>
            </a:r>
          </a:p>
        </p:txBody>
      </p:sp>
      <p:sp>
        <p:nvSpPr>
          <p:cNvPr id="4" name="Slide Number Placeholder 3"/>
          <p:cNvSpPr>
            <a:spLocks noGrp="1"/>
          </p:cNvSpPr>
          <p:nvPr>
            <p:ph type="sldNum" sz="quarter" idx="5"/>
          </p:nvPr>
        </p:nvSpPr>
        <p:spPr/>
        <p:txBody>
          <a:bodyPr/>
          <a:lstStyle/>
          <a:p>
            <a:fld id="{8305D90E-95A5-5C4E-B42B-B5297482BB8F}" type="slidenum">
              <a:rPr lang="en-US" smtClean="0"/>
              <a:t>19</a:t>
            </a:fld>
            <a:endParaRPr lang="en-US"/>
          </a:p>
        </p:txBody>
      </p:sp>
    </p:spTree>
    <p:extLst>
      <p:ext uri="{BB962C8B-B14F-4D97-AF65-F5344CB8AC3E}">
        <p14:creationId xmlns:p14="http://schemas.microsoft.com/office/powerpoint/2010/main" val="3836056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earlier, we want our model to predict the winner of a match after the toss occurs. To show what our model is capable of, we would like to show a demo prediction using our model.</a:t>
            </a:r>
          </a:p>
          <a:p>
            <a:endParaRPr lang="en-US" dirty="0"/>
          </a:p>
          <a:p>
            <a:r>
              <a:rPr lang="en-US" dirty="0"/>
              <a:t>On 12</a:t>
            </a:r>
            <a:r>
              <a:rPr lang="en-US" baseline="30000" dirty="0"/>
              <a:t>th</a:t>
            </a:r>
            <a:r>
              <a:rPr lang="en-US" dirty="0"/>
              <a:t> May 2019, the 2019 IPL season final happened at the Rajiv Gandhi International Stadium, Hyderabad, India. The match was between Mumbai Indians and Chennai Super Kings. These two teams have been the two best-performing teams across all the IPL seasons, and hence there was a lot of excitement and expectations.</a:t>
            </a:r>
          </a:p>
          <a:p>
            <a:endParaRPr lang="en-US" dirty="0"/>
          </a:p>
          <a:p>
            <a:r>
              <a:rPr lang="en-US" dirty="0"/>
              <a:t>You can see that from the number of viewers. There were 18.6 million people watching this game!!!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When we used this data to predict the winner of the match using our algorithm, it correctly predicted the winner to be Mumbai Indians!!!</a:t>
            </a:r>
          </a:p>
          <a:p>
            <a:endParaRPr lang="en-US" dirty="0"/>
          </a:p>
          <a:p>
            <a:endParaRPr lang="en-US" dirty="0"/>
          </a:p>
        </p:txBody>
      </p:sp>
      <p:sp>
        <p:nvSpPr>
          <p:cNvPr id="4" name="Slide Number Placeholder 3"/>
          <p:cNvSpPr>
            <a:spLocks noGrp="1"/>
          </p:cNvSpPr>
          <p:nvPr>
            <p:ph type="sldNum" sz="quarter" idx="5"/>
          </p:nvPr>
        </p:nvSpPr>
        <p:spPr/>
        <p:txBody>
          <a:bodyPr/>
          <a:lstStyle/>
          <a:p>
            <a:fld id="{8305D90E-95A5-5C4E-B42B-B5297482BB8F}" type="slidenum">
              <a:rPr lang="en-US" smtClean="0"/>
              <a:t>20</a:t>
            </a:fld>
            <a:endParaRPr lang="en-US"/>
          </a:p>
        </p:txBody>
      </p:sp>
    </p:spTree>
    <p:extLst>
      <p:ext uri="{BB962C8B-B14F-4D97-AF65-F5344CB8AC3E}">
        <p14:creationId xmlns:p14="http://schemas.microsoft.com/office/powerpoint/2010/main" val="21454409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After running all our models, we can infer that Naive Bayes Classifier gave us the highest test accuracy of 71.2% while Logistic Regression gave us the least at 57.63%. For us, to build these models efficiently, we created an outline, where we started by importing data and performing cleaning operations where we dealt with null values, missing values duplicate data and redundant columns. After cleaning the dataset we performed exploratory data analysis to look at the trends in our dataset and then finally went on to build these models to achieve these accuracies.</a:t>
            </a:r>
            <a:endParaRPr lang="en-US" dirty="0"/>
          </a:p>
        </p:txBody>
      </p:sp>
      <p:sp>
        <p:nvSpPr>
          <p:cNvPr id="4" name="Slide Number Placeholder 3"/>
          <p:cNvSpPr>
            <a:spLocks noGrp="1"/>
          </p:cNvSpPr>
          <p:nvPr>
            <p:ph type="sldNum" sz="quarter" idx="5"/>
          </p:nvPr>
        </p:nvSpPr>
        <p:spPr/>
        <p:txBody>
          <a:bodyPr/>
          <a:lstStyle/>
          <a:p>
            <a:fld id="{8305D90E-95A5-5C4E-B42B-B5297482BB8F}" type="slidenum">
              <a:rPr lang="en-US" smtClean="0"/>
              <a:t>21</a:t>
            </a:fld>
            <a:endParaRPr lang="en-US"/>
          </a:p>
        </p:txBody>
      </p:sp>
    </p:spTree>
    <p:extLst>
      <p:ext uri="{BB962C8B-B14F-4D97-AF65-F5344CB8AC3E}">
        <p14:creationId xmlns:p14="http://schemas.microsoft.com/office/powerpoint/2010/main" val="26499238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are the main strategy points for our short-term goals, but we are also considering five other main points:</a:t>
            </a:r>
          </a:p>
          <a:p>
            <a:pPr algn="l">
              <a:buFont typeface="+mj-lt"/>
              <a:buAutoNum type="arabicPeriod"/>
            </a:pPr>
            <a:r>
              <a:rPr lang="en-US" b="0" i="0" u="none" strike="noStrike" dirty="0">
                <a:solidFill>
                  <a:srgbClr val="374151"/>
                </a:solidFill>
                <a:effectLst/>
                <a:latin typeface="Söhne"/>
              </a:rPr>
              <a:t>User acquisition and retention: Our top priority is to attract and retain a large and engaged user base. We will focus on marketing and advertising efforts to drive awareness and interest in our app, as well as offering a seamless and enjoyable user experience to keep users coming back. We will also implement loyalty programs and other incentives to reward our most active users.</a:t>
            </a:r>
          </a:p>
          <a:p>
            <a:pPr algn="l">
              <a:buFont typeface="+mj-lt"/>
              <a:buAutoNum type="arabicPeriod"/>
            </a:pPr>
            <a:r>
              <a:rPr lang="en-US" b="0" i="0" u="none" strike="noStrike" dirty="0">
                <a:solidFill>
                  <a:srgbClr val="374151"/>
                </a:solidFill>
                <a:effectLst/>
                <a:latin typeface="Söhne"/>
              </a:rPr>
              <a:t>Product innovation and development: We will continue to invest in research and development to bring new and innovative features and functionality to our app. This includes adding support for new sports and markets, as well as introducing new betting options and features to enhance the user experience.</a:t>
            </a:r>
          </a:p>
          <a:p>
            <a:pPr algn="l">
              <a:buFont typeface="+mj-lt"/>
              <a:buAutoNum type="arabicPeriod"/>
            </a:pPr>
            <a:r>
              <a:rPr lang="en-US" b="0" i="0" u="none" strike="noStrike" dirty="0">
                <a:solidFill>
                  <a:srgbClr val="374151"/>
                </a:solidFill>
                <a:effectLst/>
                <a:latin typeface="Söhne"/>
              </a:rPr>
              <a:t>Partnerships and collaborations: We will seek out strategic partnerships and collaborations with sports leagues, teams, and other organizations to enhance the value of our app and drive user acquisition and engagement. This may include sponsorship deals, exclusive content and data rights, and other collaborative opportunities.</a:t>
            </a:r>
          </a:p>
          <a:p>
            <a:pPr algn="l">
              <a:buFont typeface="+mj-lt"/>
              <a:buAutoNum type="arabicPeriod"/>
            </a:pPr>
            <a:r>
              <a:rPr lang="en-US" b="0" i="0" u="none" strike="noStrike" dirty="0">
                <a:solidFill>
                  <a:srgbClr val="374151"/>
                </a:solidFill>
                <a:effectLst/>
                <a:latin typeface="Söhne"/>
              </a:rPr>
              <a:t>Regulatory compliance: As a regulated industry, it is essential that we remain compliant with all relevant laws and regulations. We will work closely with legal counsel and industry bodies to ensure that our app and business practices are fully compliant at all times.</a:t>
            </a:r>
          </a:p>
          <a:p>
            <a:pPr algn="l">
              <a:buFont typeface="+mj-lt"/>
              <a:buAutoNum type="arabicPeriod"/>
            </a:pPr>
            <a:r>
              <a:rPr lang="en-US" b="0" i="0" u="none" strike="noStrike" dirty="0">
                <a:solidFill>
                  <a:srgbClr val="374151"/>
                </a:solidFill>
                <a:effectLst/>
                <a:latin typeface="Söhne"/>
              </a:rPr>
              <a:t>Financial management and growth: We will focus on maximizing profitability and driving sustainable long-term growth for our business. This includes carefully managing expenses and optimizing revenue streams, as well as exploring opportunities for expansion and diversification.</a:t>
            </a:r>
          </a:p>
          <a:p>
            <a:endParaRPr lang="en-US" dirty="0"/>
          </a:p>
        </p:txBody>
      </p:sp>
      <p:sp>
        <p:nvSpPr>
          <p:cNvPr id="4" name="Slide Number Placeholder 3"/>
          <p:cNvSpPr>
            <a:spLocks noGrp="1"/>
          </p:cNvSpPr>
          <p:nvPr>
            <p:ph type="sldNum" sz="quarter" idx="5"/>
          </p:nvPr>
        </p:nvSpPr>
        <p:spPr/>
        <p:txBody>
          <a:bodyPr/>
          <a:lstStyle/>
          <a:p>
            <a:fld id="{8305D90E-95A5-5C4E-B42B-B5297482BB8F}" type="slidenum">
              <a:rPr lang="en-US" smtClean="0"/>
              <a:t>22</a:t>
            </a:fld>
            <a:endParaRPr lang="en-US"/>
          </a:p>
        </p:txBody>
      </p:sp>
    </p:spTree>
    <p:extLst>
      <p:ext uri="{BB962C8B-B14F-4D97-AF65-F5344CB8AC3E}">
        <p14:creationId xmlns:p14="http://schemas.microsoft.com/office/powerpoint/2010/main" val="147419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are our key talking points and what we will be coveting during presentation, please feel free to ask any questions during the presentation.</a:t>
            </a:r>
          </a:p>
        </p:txBody>
      </p:sp>
      <p:sp>
        <p:nvSpPr>
          <p:cNvPr id="4" name="Slide Number Placeholder 3"/>
          <p:cNvSpPr>
            <a:spLocks noGrp="1"/>
          </p:cNvSpPr>
          <p:nvPr>
            <p:ph type="sldNum" sz="quarter" idx="5"/>
          </p:nvPr>
        </p:nvSpPr>
        <p:spPr/>
        <p:txBody>
          <a:bodyPr/>
          <a:lstStyle/>
          <a:p>
            <a:fld id="{8305D90E-95A5-5C4E-B42B-B5297482BB8F}" type="slidenum">
              <a:rPr lang="en-US" smtClean="0"/>
              <a:t>2</a:t>
            </a:fld>
            <a:endParaRPr lang="en-US"/>
          </a:p>
        </p:txBody>
      </p:sp>
    </p:spTree>
    <p:extLst>
      <p:ext uri="{BB962C8B-B14F-4D97-AF65-F5344CB8AC3E}">
        <p14:creationId xmlns:p14="http://schemas.microsoft.com/office/powerpoint/2010/main" val="3182104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374151"/>
                </a:solidFill>
                <a:effectLst/>
                <a:latin typeface="Söhne"/>
              </a:rPr>
              <a:t>As a betting app, some key performance indicators (KPIs) that we will track and measure include:</a:t>
            </a:r>
          </a:p>
          <a:p>
            <a:pPr algn="l">
              <a:buFont typeface="+mj-lt"/>
              <a:buAutoNum type="arabicPeriod"/>
            </a:pPr>
            <a:r>
              <a:rPr lang="en-US" b="0" i="0" u="none" strike="noStrike" dirty="0">
                <a:solidFill>
                  <a:srgbClr val="374151"/>
                </a:solidFill>
                <a:effectLst/>
                <a:latin typeface="Söhne"/>
              </a:rPr>
              <a:t>User acquisition and retention: We will track the number of new users acquired on a monthly basis, as well as the retention rate of existing users. This will help us understand the effectiveness of our marketing and user acquisition efforts, and identify areas for improvement.</a:t>
            </a:r>
          </a:p>
          <a:p>
            <a:pPr algn="l">
              <a:buFont typeface="+mj-lt"/>
              <a:buAutoNum type="arabicPeriod"/>
            </a:pPr>
            <a:r>
              <a:rPr lang="en-US" b="0" i="0" u="none" strike="noStrike" dirty="0">
                <a:solidFill>
                  <a:srgbClr val="374151"/>
                </a:solidFill>
                <a:effectLst/>
                <a:latin typeface="Söhne"/>
              </a:rPr>
              <a:t>Revenue and profitability: We will track total revenue generated from our app, as well as the profitability of our business. This will help us understand the financial health of our company and identify opportunities for growth and improvement.</a:t>
            </a:r>
          </a:p>
          <a:p>
            <a:pPr algn="l">
              <a:buFont typeface="+mj-lt"/>
              <a:buAutoNum type="arabicPeriod"/>
            </a:pPr>
            <a:r>
              <a:rPr lang="en-US" b="0" i="0" u="none" strike="noStrike" dirty="0">
                <a:solidFill>
                  <a:srgbClr val="374151"/>
                </a:solidFill>
                <a:effectLst/>
                <a:latin typeface="Söhne"/>
              </a:rPr>
              <a:t>User engagement: We will track the frequency and duration of user sessions, as well as the number and value of bets placed. This will help us understand how engaged our users are with our app and identify opportunities to increase user engagement.</a:t>
            </a:r>
          </a:p>
          <a:p>
            <a:pPr algn="l">
              <a:buFont typeface="+mj-lt"/>
              <a:buAutoNum type="arabicPeriod"/>
            </a:pPr>
            <a:r>
              <a:rPr lang="en-US" b="0" i="0" u="none" strike="noStrike" dirty="0">
                <a:solidFill>
                  <a:srgbClr val="374151"/>
                </a:solidFill>
                <a:effectLst/>
                <a:latin typeface="Söhne"/>
              </a:rPr>
              <a:t>Customer satisfaction: We will track customer satisfaction through surveys and other methods to understand how well we are meeting the needs and expectations of our users.</a:t>
            </a:r>
          </a:p>
          <a:p>
            <a:pPr algn="l">
              <a:buFont typeface="+mj-lt"/>
              <a:buAutoNum type="arabicPeriod"/>
            </a:pPr>
            <a:r>
              <a:rPr lang="en-US" b="0" i="0" u="none" strike="noStrike" dirty="0">
                <a:solidFill>
                  <a:srgbClr val="374151"/>
                </a:solidFill>
                <a:effectLst/>
                <a:latin typeface="Söhne"/>
              </a:rPr>
              <a:t>Operational efficiency: We will track key operational metrics such as the speed and reliability of our app, as well as the efficiency of our internal processes. This will help us identify opportunities to improve the overall user experience and efficiency of our business.</a:t>
            </a:r>
          </a:p>
          <a:p>
            <a:endParaRPr lang="en-US" dirty="0"/>
          </a:p>
        </p:txBody>
      </p:sp>
      <p:sp>
        <p:nvSpPr>
          <p:cNvPr id="4" name="Slide Number Placeholder 3"/>
          <p:cNvSpPr>
            <a:spLocks noGrp="1"/>
          </p:cNvSpPr>
          <p:nvPr>
            <p:ph type="sldNum" sz="quarter" idx="5"/>
          </p:nvPr>
        </p:nvSpPr>
        <p:spPr/>
        <p:txBody>
          <a:bodyPr/>
          <a:lstStyle/>
          <a:p>
            <a:fld id="{8305D90E-95A5-5C4E-B42B-B5297482BB8F}" type="slidenum">
              <a:rPr lang="en-US" smtClean="0"/>
              <a:t>23</a:t>
            </a:fld>
            <a:endParaRPr lang="en-US"/>
          </a:p>
        </p:txBody>
      </p:sp>
    </p:spTree>
    <p:extLst>
      <p:ext uri="{BB962C8B-B14F-4D97-AF65-F5344CB8AC3E}">
        <p14:creationId xmlns:p14="http://schemas.microsoft.com/office/powerpoint/2010/main" val="1893966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05D90E-95A5-5C4E-B42B-B5297482BB8F}" type="slidenum">
              <a:rPr lang="en-US" smtClean="0"/>
              <a:t>28</a:t>
            </a:fld>
            <a:endParaRPr lang="en-US"/>
          </a:p>
        </p:txBody>
      </p:sp>
    </p:spTree>
    <p:extLst>
      <p:ext uri="{BB962C8B-B14F-4D97-AF65-F5344CB8AC3E}">
        <p14:creationId xmlns:p14="http://schemas.microsoft.com/office/powerpoint/2010/main" val="1168370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talk about where we are right now and the current market conditions.</a:t>
            </a:r>
          </a:p>
        </p:txBody>
      </p:sp>
      <p:sp>
        <p:nvSpPr>
          <p:cNvPr id="4" name="Slide Number Placeholder 3"/>
          <p:cNvSpPr>
            <a:spLocks noGrp="1"/>
          </p:cNvSpPr>
          <p:nvPr>
            <p:ph type="sldNum" sz="quarter" idx="5"/>
          </p:nvPr>
        </p:nvSpPr>
        <p:spPr/>
        <p:txBody>
          <a:bodyPr/>
          <a:lstStyle/>
          <a:p>
            <a:fld id="{8305D90E-95A5-5C4E-B42B-B5297482BB8F}" type="slidenum">
              <a:rPr lang="en-US" smtClean="0"/>
              <a:t>3</a:t>
            </a:fld>
            <a:endParaRPr lang="en-US"/>
          </a:p>
        </p:txBody>
      </p:sp>
    </p:spTree>
    <p:extLst>
      <p:ext uri="{BB962C8B-B14F-4D97-AF65-F5344CB8AC3E}">
        <p14:creationId xmlns:p14="http://schemas.microsoft.com/office/powerpoint/2010/main" val="3956687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74151"/>
                </a:solidFill>
                <a:effectLst/>
                <a:latin typeface="Söhne"/>
              </a:rPr>
              <a:t>I am thrilled to announce the results of our betting app's performance over the past year. We have seen tremendous growth in both our user base and customer satisfaction, thanks to the hard work and dedication of our team and the loyalty of our users.</a:t>
            </a:r>
            <a:endParaRPr lang="en-US" dirty="0"/>
          </a:p>
          <a:p>
            <a:r>
              <a:rPr lang="en-US" dirty="0"/>
              <a:t>The current status of the market is very exciting, and we will expect a continuous growth of the market value to 2029</a:t>
            </a:r>
          </a:p>
        </p:txBody>
      </p:sp>
      <p:sp>
        <p:nvSpPr>
          <p:cNvPr id="4" name="Slide Number Placeholder 3"/>
          <p:cNvSpPr>
            <a:spLocks noGrp="1"/>
          </p:cNvSpPr>
          <p:nvPr>
            <p:ph type="sldNum" sz="quarter" idx="5"/>
          </p:nvPr>
        </p:nvSpPr>
        <p:spPr/>
        <p:txBody>
          <a:bodyPr/>
          <a:lstStyle/>
          <a:p>
            <a:fld id="{8305D90E-95A5-5C4E-B42B-B5297482BB8F}" type="slidenum">
              <a:rPr lang="en-US" smtClean="0"/>
              <a:t>4</a:t>
            </a:fld>
            <a:endParaRPr lang="en-US"/>
          </a:p>
        </p:txBody>
      </p:sp>
    </p:spTree>
    <p:extLst>
      <p:ext uri="{BB962C8B-B14F-4D97-AF65-F5344CB8AC3E}">
        <p14:creationId xmlns:p14="http://schemas.microsoft.com/office/powerpoint/2010/main" val="3440716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374151"/>
                </a:solidFill>
                <a:effectLst/>
                <a:latin typeface="Söhne"/>
              </a:rPr>
              <a:t>Our app has consistently delivered a seamless and enjoyable betting experience, with a wide range of options and competitive odds on all your favorite sports. We have also introduced several new features and promotions to keep our users engaged and coming back for more.  We are in a good position, but we will keep working to expand our reach in the market.</a:t>
            </a:r>
          </a:p>
          <a:p>
            <a:endParaRPr lang="en-US" b="0" i="0" u="none" strike="noStrike" dirty="0">
              <a:solidFill>
                <a:srgbClr val="374151"/>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fld id="{8305D90E-95A5-5C4E-B42B-B5297482BB8F}" type="slidenum">
              <a:rPr lang="en-US" smtClean="0"/>
              <a:t>5</a:t>
            </a:fld>
            <a:endParaRPr lang="en-US"/>
          </a:p>
        </p:txBody>
      </p:sp>
    </p:spTree>
    <p:extLst>
      <p:ext uri="{BB962C8B-B14F-4D97-AF65-F5344CB8AC3E}">
        <p14:creationId xmlns:p14="http://schemas.microsoft.com/office/powerpoint/2010/main" val="4028656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are the main problems we have identified as a company, and the reasons we want to launch this new product. Even tough we have more points on our list this are the main one to work on immediately.</a:t>
            </a:r>
          </a:p>
        </p:txBody>
      </p:sp>
      <p:sp>
        <p:nvSpPr>
          <p:cNvPr id="4" name="Slide Number Placeholder 3"/>
          <p:cNvSpPr>
            <a:spLocks noGrp="1"/>
          </p:cNvSpPr>
          <p:nvPr>
            <p:ph type="sldNum" sz="quarter" idx="5"/>
          </p:nvPr>
        </p:nvSpPr>
        <p:spPr/>
        <p:txBody>
          <a:bodyPr/>
          <a:lstStyle/>
          <a:p>
            <a:fld id="{8305D90E-95A5-5C4E-B42B-B5297482BB8F}" type="slidenum">
              <a:rPr lang="en-US" smtClean="0"/>
              <a:t>7</a:t>
            </a:fld>
            <a:endParaRPr lang="en-US"/>
          </a:p>
        </p:txBody>
      </p:sp>
    </p:spTree>
    <p:extLst>
      <p:ext uri="{BB962C8B-B14F-4D97-AF65-F5344CB8AC3E}">
        <p14:creationId xmlns:p14="http://schemas.microsoft.com/office/powerpoint/2010/main" val="3508548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solution is very direct, by using the methodologies we are going to talk about today, we will launch our prediction tool, to incorporate to our users' devices and the organically build a new community of empowered users.</a:t>
            </a:r>
          </a:p>
        </p:txBody>
      </p:sp>
      <p:sp>
        <p:nvSpPr>
          <p:cNvPr id="4" name="Slide Number Placeholder 3"/>
          <p:cNvSpPr>
            <a:spLocks noGrp="1"/>
          </p:cNvSpPr>
          <p:nvPr>
            <p:ph type="sldNum" sz="quarter" idx="5"/>
          </p:nvPr>
        </p:nvSpPr>
        <p:spPr/>
        <p:txBody>
          <a:bodyPr/>
          <a:lstStyle/>
          <a:p>
            <a:fld id="{8305D90E-95A5-5C4E-B42B-B5297482BB8F}" type="slidenum">
              <a:rPr lang="en-US" smtClean="0"/>
              <a:t>8</a:t>
            </a:fld>
            <a:endParaRPr lang="en-US"/>
          </a:p>
        </p:txBody>
      </p:sp>
    </p:spTree>
    <p:extLst>
      <p:ext uri="{BB962C8B-B14F-4D97-AF65-F5344CB8AC3E}">
        <p14:creationId xmlns:p14="http://schemas.microsoft.com/office/powerpoint/2010/main" val="951893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The dataset we chose for analysis is called ‘</a:t>
            </a:r>
            <a:r>
              <a:rPr lang="en-US" sz="1800" b="0" i="0" u="none" strike="noStrike" dirty="0" err="1">
                <a:solidFill>
                  <a:srgbClr val="000000"/>
                </a:solidFill>
                <a:effectLst/>
                <a:latin typeface="Calibri" panose="020F0502020204030204" pitchFamily="34" charset="0"/>
              </a:rPr>
              <a:t>matches.csv</a:t>
            </a:r>
            <a:r>
              <a:rPr lang="en-US" sz="1800" b="0" i="0" u="none" strike="noStrike" dirty="0">
                <a:solidFill>
                  <a:srgbClr val="000000"/>
                </a:solidFill>
                <a:effectLst/>
                <a:latin typeface="Calibri" panose="020F0502020204030204" pitchFamily="34" charset="0"/>
              </a:rPr>
              <a:t>’ which contains information related to all matches from the Indian Premier League(IPL) from 2008 to 2019, this data was scrapped from the ESPN website, and we have used the csv file in our analysis of IPL matches. </a:t>
            </a:r>
            <a:endParaRPr lang="en-US" dirty="0"/>
          </a:p>
        </p:txBody>
      </p:sp>
      <p:sp>
        <p:nvSpPr>
          <p:cNvPr id="4" name="Slide Number Placeholder 3"/>
          <p:cNvSpPr>
            <a:spLocks noGrp="1"/>
          </p:cNvSpPr>
          <p:nvPr>
            <p:ph type="sldNum" sz="quarter" idx="5"/>
          </p:nvPr>
        </p:nvSpPr>
        <p:spPr/>
        <p:txBody>
          <a:bodyPr/>
          <a:lstStyle/>
          <a:p>
            <a:fld id="{8305D90E-95A5-5C4E-B42B-B5297482BB8F}" type="slidenum">
              <a:rPr lang="en-US" smtClean="0"/>
              <a:t>11</a:t>
            </a:fld>
            <a:endParaRPr lang="en-US"/>
          </a:p>
        </p:txBody>
      </p:sp>
    </p:spTree>
    <p:extLst>
      <p:ext uri="{BB962C8B-B14F-4D97-AF65-F5344CB8AC3E}">
        <p14:creationId xmlns:p14="http://schemas.microsoft.com/office/powerpoint/2010/main" val="2419651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Here we see all the columns or features present in the </a:t>
            </a:r>
            <a:r>
              <a:rPr lang="en-US" sz="1800" b="0" i="0" u="none" strike="noStrike" dirty="0" err="1">
                <a:solidFill>
                  <a:srgbClr val="000000"/>
                </a:solidFill>
                <a:effectLst/>
                <a:latin typeface="Calibri" panose="020F0502020204030204" pitchFamily="34" charset="0"/>
              </a:rPr>
              <a:t>matches.csv</a:t>
            </a:r>
            <a:r>
              <a:rPr lang="en-US" sz="1800" b="0" i="0" u="none" strike="noStrike" dirty="0">
                <a:solidFill>
                  <a:srgbClr val="000000"/>
                </a:solidFill>
                <a:effectLst/>
                <a:latin typeface="Calibri" panose="020F0502020204030204" pitchFamily="34" charset="0"/>
              </a:rPr>
              <a:t> file, this is a Data Dictionary or a Data Description table which describes each of our dataset columns such as season of the league, home team, away team, toss-winner, </a:t>
            </a:r>
            <a:r>
              <a:rPr lang="en-US" sz="1800" b="0" i="0" u="none" strike="noStrike" dirty="0" err="1">
                <a:solidFill>
                  <a:srgbClr val="000000"/>
                </a:solidFill>
                <a:effectLst/>
                <a:latin typeface="Calibri" panose="020F0502020204030204" pitchFamily="34" charset="0"/>
              </a:rPr>
              <a:t>toss_decision</a:t>
            </a:r>
            <a:r>
              <a:rPr lang="en-US" sz="1800" b="0" i="0" u="none" strike="noStrike" dirty="0">
                <a:solidFill>
                  <a:srgbClr val="000000"/>
                </a:solidFill>
                <a:effectLst/>
                <a:latin typeface="Calibri" panose="020F0502020204030204" pitchFamily="34" charset="0"/>
              </a:rPr>
              <a:t>, match results and so on.</a:t>
            </a:r>
            <a:endParaRPr lang="en-US" dirty="0"/>
          </a:p>
        </p:txBody>
      </p:sp>
      <p:sp>
        <p:nvSpPr>
          <p:cNvPr id="4" name="Slide Number Placeholder 3"/>
          <p:cNvSpPr>
            <a:spLocks noGrp="1"/>
          </p:cNvSpPr>
          <p:nvPr>
            <p:ph type="sldNum" sz="quarter" idx="5"/>
          </p:nvPr>
        </p:nvSpPr>
        <p:spPr/>
        <p:txBody>
          <a:bodyPr/>
          <a:lstStyle/>
          <a:p>
            <a:fld id="{8305D90E-95A5-5C4E-B42B-B5297482BB8F}" type="slidenum">
              <a:rPr lang="en-US" smtClean="0"/>
              <a:t>12</a:t>
            </a:fld>
            <a:endParaRPr lang="en-US"/>
          </a:p>
        </p:txBody>
      </p:sp>
    </p:spTree>
    <p:extLst>
      <p:ext uri="{BB962C8B-B14F-4D97-AF65-F5344CB8AC3E}">
        <p14:creationId xmlns:p14="http://schemas.microsoft.com/office/powerpoint/2010/main" val="4011504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12/16/22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image" Target="../media/image28.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svg"/><Relationship Id="rId9" Type="http://schemas.openxmlformats.org/officeDocument/2006/relationships/image" Target="../media/image30.sv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9.svg"/><Relationship Id="rId5" Type="http://schemas.openxmlformats.org/officeDocument/2006/relationships/image" Target="../media/image35.png"/><Relationship Id="rId10" Type="http://schemas.openxmlformats.org/officeDocument/2006/relationships/image" Target="../media/image8.png"/><Relationship Id="rId4" Type="http://schemas.openxmlformats.org/officeDocument/2006/relationships/image" Target="../media/image34.png"/><Relationship Id="rId9" Type="http://schemas.openxmlformats.org/officeDocument/2006/relationships/image" Target="../media/image39.png"/></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8.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9.svg"/><Relationship Id="rId9" Type="http://schemas.openxmlformats.org/officeDocument/2006/relationships/image" Target="../media/image45.png"/></Relationships>
</file>

<file path=ppt/slides/_rels/slide1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9.jpeg"/><Relationship Id="rId7" Type="http://schemas.openxmlformats.org/officeDocument/2006/relationships/image" Target="../media/image18.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9.svg"/><Relationship Id="rId10" Type="http://schemas.openxmlformats.org/officeDocument/2006/relationships/image" Target="../media/image52.png"/><Relationship Id="rId4" Type="http://schemas.openxmlformats.org/officeDocument/2006/relationships/image" Target="../media/image8.png"/><Relationship Id="rId9" Type="http://schemas.openxmlformats.org/officeDocument/2006/relationships/image" Target="../media/image51.sv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9.sv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9.sv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9.sv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9.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3.png"/><Relationship Id="rId7" Type="http://schemas.openxmlformats.org/officeDocument/2006/relationships/image" Target="../media/image59.sv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jpeg"/><Relationship Id="rId4" Type="http://schemas.openxmlformats.org/officeDocument/2006/relationships/image" Target="../media/image4.svg"/><Relationship Id="rId9" Type="http://schemas.openxmlformats.org/officeDocument/2006/relationships/image" Target="../media/image61.sv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24.xml.rels><?xml version="1.0" encoding="UTF-8" standalone="yes"?>
<Relationships xmlns="http://schemas.openxmlformats.org/package/2006/relationships"><Relationship Id="rId8" Type="http://schemas.openxmlformats.org/officeDocument/2006/relationships/image" Target="../media/image64.jpg"/><Relationship Id="rId3" Type="http://schemas.openxmlformats.org/officeDocument/2006/relationships/image" Target="../media/image4.svg"/><Relationship Id="rId7" Type="http://schemas.openxmlformats.org/officeDocument/2006/relationships/image" Target="../media/image63.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2.jpeg"/><Relationship Id="rId5" Type="http://schemas.openxmlformats.org/officeDocument/2006/relationships/image" Target="../media/image2.sv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5.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9.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6.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chart" Target="../charts/chart1.xml"/><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png"/><Relationship Id="rId7" Type="http://schemas.openxmlformats.org/officeDocument/2006/relationships/image" Target="../media/image4.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6.svg"/><Relationship Id="rId9"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8.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9.sv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8.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9.sv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10565277" y="1028700"/>
            <a:ext cx="3909677" cy="689712"/>
            <a:chOff x="0" y="0"/>
            <a:chExt cx="5212903" cy="919616"/>
          </a:xfrm>
        </p:grpSpPr>
        <p:sp>
          <p:nvSpPr>
            <p:cNvPr id="5" name="TextBox 5"/>
            <p:cNvSpPr txBox="1"/>
            <p:nvPr/>
          </p:nvSpPr>
          <p:spPr>
            <a:xfrm>
              <a:off x="1435133" y="109527"/>
              <a:ext cx="3777770" cy="692584"/>
            </a:xfrm>
            <a:prstGeom prst="rect">
              <a:avLst/>
            </a:prstGeom>
          </p:spPr>
          <p:txBody>
            <a:bodyPr lIns="0" tIns="0" rIns="0" bIns="0" rtlCol="0" anchor="t">
              <a:spAutoFit/>
            </a:bodyPr>
            <a:lstStyle/>
            <a:p>
              <a:pPr>
                <a:lnSpc>
                  <a:spcPts val="4201"/>
                </a:lnSpc>
              </a:pPr>
              <a:r>
                <a:rPr lang="en-US" sz="3001" dirty="0">
                  <a:solidFill>
                    <a:srgbClr val="000000"/>
                  </a:solidFill>
                  <a:latin typeface="Hammersmith One Bold"/>
                </a:rPr>
                <a:t>BET 8</a:t>
              </a:r>
            </a:p>
          </p:txBody>
        </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8515" y="-8515"/>
              <a:ext cx="919616" cy="936646"/>
            </a:xfrm>
            <a:prstGeom prst="rect">
              <a:avLst/>
            </a:prstGeom>
          </p:spPr>
        </p:pic>
      </p:grpSp>
      <p:sp>
        <p:nvSpPr>
          <p:cNvPr id="7" name="TextBox 7"/>
          <p:cNvSpPr txBox="1"/>
          <p:nvPr/>
        </p:nvSpPr>
        <p:spPr>
          <a:xfrm>
            <a:off x="10565276" y="8884841"/>
            <a:ext cx="6579723" cy="666849"/>
          </a:xfrm>
          <a:prstGeom prst="rect">
            <a:avLst/>
          </a:prstGeom>
        </p:spPr>
        <p:txBody>
          <a:bodyPr wrap="square" lIns="0" tIns="0" rIns="0" bIns="0" rtlCol="0" anchor="t">
            <a:spAutoFit/>
          </a:bodyPr>
          <a:lstStyle/>
          <a:p>
            <a:pPr>
              <a:lnSpc>
                <a:spcPts val="2640"/>
              </a:lnSpc>
              <a:spcBef>
                <a:spcPct val="0"/>
              </a:spcBef>
            </a:pPr>
            <a:r>
              <a:rPr lang="en-US" sz="2200" dirty="0">
                <a:solidFill>
                  <a:srgbClr val="000000"/>
                </a:solidFill>
                <a:latin typeface="Clear Sans Regular"/>
              </a:rPr>
              <a:t>Presented by: </a:t>
            </a:r>
            <a:r>
              <a:rPr lang="en-US" sz="2200" dirty="0">
                <a:latin typeface="Clear Sans Regular"/>
              </a:rPr>
              <a:t>Arie Itzhacki, Vishwesh Srinivasan, Veer K. Kumar</a:t>
            </a:r>
          </a:p>
        </p:txBody>
      </p:sp>
      <p:grpSp>
        <p:nvGrpSpPr>
          <p:cNvPr id="8" name="Group 8"/>
          <p:cNvGrpSpPr/>
          <p:nvPr/>
        </p:nvGrpSpPr>
        <p:grpSpPr>
          <a:xfrm>
            <a:off x="10565277" y="2784975"/>
            <a:ext cx="6389418" cy="4829583"/>
            <a:chOff x="0" y="133350"/>
            <a:chExt cx="8519224" cy="6439444"/>
          </a:xfrm>
        </p:grpSpPr>
        <p:sp>
          <p:nvSpPr>
            <p:cNvPr id="9" name="TextBox 9"/>
            <p:cNvSpPr txBox="1"/>
            <p:nvPr/>
          </p:nvSpPr>
          <p:spPr>
            <a:xfrm>
              <a:off x="0" y="133350"/>
              <a:ext cx="8519224" cy="4505507"/>
            </a:xfrm>
            <a:prstGeom prst="rect">
              <a:avLst/>
            </a:prstGeom>
          </p:spPr>
          <p:txBody>
            <a:bodyPr lIns="0" tIns="0" rIns="0" bIns="0" rtlCol="0" anchor="t">
              <a:spAutoFit/>
            </a:bodyPr>
            <a:lstStyle/>
            <a:p>
              <a:pPr marL="0" lvl="0" indent="0">
                <a:lnSpc>
                  <a:spcPts val="12960"/>
                </a:lnSpc>
                <a:spcBef>
                  <a:spcPct val="0"/>
                </a:spcBef>
              </a:pPr>
              <a:r>
                <a:rPr lang="en-US" sz="9600" spc="-120" dirty="0">
                  <a:solidFill>
                    <a:srgbClr val="000000"/>
                  </a:solidFill>
                  <a:latin typeface="Hammersmith One Bold"/>
                </a:rPr>
                <a:t>Investment Deck</a:t>
              </a:r>
            </a:p>
          </p:txBody>
        </p:sp>
        <p:pic>
          <p:nvPicPr>
            <p:cNvPr id="10" name="Picture 1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0" t="21264" r="6608" b="71845"/>
            <a:stretch>
              <a:fillRect/>
            </a:stretch>
          </p:blipFill>
          <p:spPr>
            <a:xfrm>
              <a:off x="0" y="4739640"/>
              <a:ext cx="7609644" cy="562379"/>
            </a:xfrm>
            <a:prstGeom prst="rect">
              <a:avLst/>
            </a:prstGeom>
          </p:spPr>
        </p:pic>
        <p:sp>
          <p:nvSpPr>
            <p:cNvPr id="11" name="TextBox 11"/>
            <p:cNvSpPr txBox="1"/>
            <p:nvPr/>
          </p:nvSpPr>
          <p:spPr>
            <a:xfrm>
              <a:off x="0" y="5862257"/>
              <a:ext cx="8519224" cy="710537"/>
            </a:xfrm>
            <a:prstGeom prst="rect">
              <a:avLst/>
            </a:prstGeom>
          </p:spPr>
          <p:txBody>
            <a:bodyPr lIns="0" tIns="0" rIns="0" bIns="0" rtlCol="0" anchor="t">
              <a:spAutoFit/>
            </a:bodyPr>
            <a:lstStyle/>
            <a:p>
              <a:pPr>
                <a:lnSpc>
                  <a:spcPts val="4479"/>
                </a:lnSpc>
              </a:pPr>
              <a:r>
                <a:rPr lang="en-US" sz="3199" dirty="0">
                  <a:solidFill>
                    <a:srgbClr val="000000"/>
                  </a:solidFill>
                  <a:latin typeface="Clear Sans Regular"/>
                </a:rPr>
                <a:t>IPL Winner Prediction</a:t>
              </a:r>
            </a:p>
          </p:txBody>
        </p:sp>
      </p:grpSp>
      <p:pic>
        <p:nvPicPr>
          <p:cNvPr id="18" name="Picture 17">
            <a:extLst>
              <a:ext uri="{FF2B5EF4-FFF2-40B4-BE49-F238E27FC236}">
                <a16:creationId xmlns:a16="http://schemas.microsoft.com/office/drawing/2014/main" id="{6274C0E4-0194-6DB3-FF4F-58E134DCB0B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16847"/>
          <a:stretch/>
        </p:blipFill>
        <p:spPr>
          <a:xfrm>
            <a:off x="0" y="0"/>
            <a:ext cx="9144000" cy="10287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7284"/>
          <a:stretch>
            <a:fillRect/>
          </a:stretch>
        </p:blipFill>
        <p:spPr>
          <a:xfrm flipH="1">
            <a:off x="0" y="0"/>
            <a:ext cx="18288000" cy="10314892"/>
          </a:xfrm>
          <a:prstGeom prst="rect">
            <a:avLst/>
          </a:prstGeom>
        </p:spPr>
      </p:pic>
      <p:grpSp>
        <p:nvGrpSpPr>
          <p:cNvPr id="3" name="Group 3"/>
          <p:cNvGrpSpPr/>
          <p:nvPr/>
        </p:nvGrpSpPr>
        <p:grpSpPr>
          <a:xfrm>
            <a:off x="2032849" y="985837"/>
            <a:ext cx="6501258" cy="1499211"/>
            <a:chOff x="0" y="-57150"/>
            <a:chExt cx="7943994" cy="1998948"/>
          </a:xfrm>
        </p:grpSpPr>
        <p:sp>
          <p:nvSpPr>
            <p:cNvPr id="4" name="TextBox 4"/>
            <p:cNvSpPr txBox="1"/>
            <p:nvPr/>
          </p:nvSpPr>
          <p:spPr>
            <a:xfrm>
              <a:off x="0" y="-57150"/>
              <a:ext cx="7943994" cy="660400"/>
            </a:xfrm>
            <a:prstGeom prst="rect">
              <a:avLst/>
            </a:prstGeom>
          </p:spPr>
          <p:txBody>
            <a:bodyPr lIns="0" tIns="0" rIns="0" bIns="0" rtlCol="0" anchor="t">
              <a:spAutoFit/>
            </a:bodyPr>
            <a:lstStyle/>
            <a:p>
              <a:pPr>
                <a:lnSpc>
                  <a:spcPts val="4200"/>
                </a:lnSpc>
              </a:pPr>
              <a:r>
                <a:rPr lang="en-US" sz="3000" dirty="0">
                  <a:solidFill>
                    <a:srgbClr val="000000"/>
                  </a:solidFill>
                  <a:latin typeface="Clear Sans Regular Bold"/>
                </a:rPr>
                <a:t>UNDERSTAND THE DATA</a:t>
              </a:r>
            </a:p>
          </p:txBody>
        </p:sp>
        <p:sp>
          <p:nvSpPr>
            <p:cNvPr id="5" name="TextBox 5"/>
            <p:cNvSpPr txBox="1"/>
            <p:nvPr/>
          </p:nvSpPr>
          <p:spPr>
            <a:xfrm>
              <a:off x="0" y="790286"/>
              <a:ext cx="7943994" cy="1151512"/>
            </a:xfrm>
            <a:prstGeom prst="rect">
              <a:avLst/>
            </a:prstGeom>
          </p:spPr>
          <p:txBody>
            <a:bodyPr lIns="0" tIns="0" rIns="0" bIns="0" rtlCol="0" anchor="t">
              <a:spAutoFit/>
            </a:bodyPr>
            <a:lstStyle/>
            <a:p>
              <a:pPr>
                <a:lnSpc>
                  <a:spcPts val="3499"/>
                </a:lnSpc>
              </a:pPr>
              <a:r>
                <a:rPr lang="en-US" sz="2499" dirty="0">
                  <a:solidFill>
                    <a:srgbClr val="000000"/>
                  </a:solidFill>
                  <a:latin typeface="Clear Sans Regular"/>
                </a:rPr>
                <a:t>Insights about the data that will potentially be helpful for the further steps.</a:t>
              </a:r>
            </a:p>
          </p:txBody>
        </p:sp>
      </p:grpSp>
      <p:grpSp>
        <p:nvGrpSpPr>
          <p:cNvPr id="6" name="Group 6"/>
          <p:cNvGrpSpPr/>
          <p:nvPr/>
        </p:nvGrpSpPr>
        <p:grpSpPr>
          <a:xfrm>
            <a:off x="2017815" y="3524381"/>
            <a:ext cx="7238902" cy="1894659"/>
            <a:chOff x="0" y="-57149"/>
            <a:chExt cx="9651869" cy="2852547"/>
          </a:xfrm>
        </p:grpSpPr>
        <p:sp>
          <p:nvSpPr>
            <p:cNvPr id="7" name="TextBox 7"/>
            <p:cNvSpPr txBox="1"/>
            <p:nvPr/>
          </p:nvSpPr>
          <p:spPr>
            <a:xfrm>
              <a:off x="0" y="-57149"/>
              <a:ext cx="9651869" cy="749518"/>
            </a:xfrm>
            <a:prstGeom prst="rect">
              <a:avLst/>
            </a:prstGeom>
          </p:spPr>
          <p:txBody>
            <a:bodyPr lIns="0" tIns="0" rIns="0" bIns="0" rtlCol="0" anchor="t">
              <a:spAutoFit/>
            </a:bodyPr>
            <a:lstStyle/>
            <a:p>
              <a:pPr>
                <a:lnSpc>
                  <a:spcPts val="4200"/>
                </a:lnSpc>
              </a:pPr>
              <a:r>
                <a:rPr lang="en-US" sz="3000" dirty="0">
                  <a:solidFill>
                    <a:srgbClr val="000000"/>
                  </a:solidFill>
                  <a:latin typeface="Clear Sans Regular Bold"/>
                </a:rPr>
                <a:t>MODELLING PROCESS</a:t>
              </a:r>
            </a:p>
          </p:txBody>
        </p:sp>
        <p:sp>
          <p:nvSpPr>
            <p:cNvPr id="8" name="TextBox 8"/>
            <p:cNvSpPr txBox="1"/>
            <p:nvPr/>
          </p:nvSpPr>
          <p:spPr>
            <a:xfrm>
              <a:off x="0" y="1495134"/>
              <a:ext cx="9651869" cy="1300264"/>
            </a:xfrm>
            <a:prstGeom prst="rect">
              <a:avLst/>
            </a:prstGeom>
          </p:spPr>
          <p:txBody>
            <a:bodyPr lIns="0" tIns="0" rIns="0" bIns="0" rtlCol="0" anchor="t">
              <a:spAutoFit/>
            </a:bodyPr>
            <a:lstStyle/>
            <a:p>
              <a:pPr>
                <a:lnSpc>
                  <a:spcPts val="3499"/>
                </a:lnSpc>
              </a:pPr>
              <a:r>
                <a:rPr lang="en-US" sz="2499" dirty="0">
                  <a:solidFill>
                    <a:srgbClr val="000000"/>
                  </a:solidFill>
                  <a:latin typeface="Clear Sans Regular"/>
                </a:rPr>
                <a:t>Model the machine learning models that will allow the optimization of the platform.</a:t>
              </a:r>
            </a:p>
          </p:txBody>
        </p:sp>
      </p:grpSp>
      <p:grpSp>
        <p:nvGrpSpPr>
          <p:cNvPr id="9" name="Group 9"/>
          <p:cNvGrpSpPr/>
          <p:nvPr/>
        </p:nvGrpSpPr>
        <p:grpSpPr>
          <a:xfrm>
            <a:off x="2032849" y="6127041"/>
            <a:ext cx="7238902" cy="1050371"/>
            <a:chOff x="0" y="-57150"/>
            <a:chExt cx="9651869" cy="1400494"/>
          </a:xfrm>
        </p:grpSpPr>
        <p:sp>
          <p:nvSpPr>
            <p:cNvPr id="10" name="TextBox 10"/>
            <p:cNvSpPr txBox="1"/>
            <p:nvPr/>
          </p:nvSpPr>
          <p:spPr>
            <a:xfrm>
              <a:off x="0" y="-57150"/>
              <a:ext cx="9651869" cy="660400"/>
            </a:xfrm>
            <a:prstGeom prst="rect">
              <a:avLst/>
            </a:prstGeom>
          </p:spPr>
          <p:txBody>
            <a:bodyPr lIns="0" tIns="0" rIns="0" bIns="0" rtlCol="0" anchor="t">
              <a:spAutoFit/>
            </a:bodyPr>
            <a:lstStyle/>
            <a:p>
              <a:pPr>
                <a:lnSpc>
                  <a:spcPts val="4200"/>
                </a:lnSpc>
              </a:pPr>
              <a:r>
                <a:rPr lang="en-US" sz="3000" dirty="0">
                  <a:solidFill>
                    <a:srgbClr val="000000"/>
                  </a:solidFill>
                  <a:latin typeface="Clear Sans Regular Bold"/>
                </a:rPr>
                <a:t>CONCLUSION</a:t>
              </a:r>
            </a:p>
          </p:txBody>
        </p:sp>
        <p:sp>
          <p:nvSpPr>
            <p:cNvPr id="11" name="TextBox 11"/>
            <p:cNvSpPr txBox="1"/>
            <p:nvPr/>
          </p:nvSpPr>
          <p:spPr>
            <a:xfrm>
              <a:off x="0" y="790286"/>
              <a:ext cx="9651869" cy="553058"/>
            </a:xfrm>
            <a:prstGeom prst="rect">
              <a:avLst/>
            </a:prstGeom>
          </p:spPr>
          <p:txBody>
            <a:bodyPr lIns="0" tIns="0" rIns="0" bIns="0" rtlCol="0" anchor="t">
              <a:spAutoFit/>
            </a:bodyPr>
            <a:lstStyle/>
            <a:p>
              <a:pPr>
                <a:lnSpc>
                  <a:spcPts val="3499"/>
                </a:lnSpc>
              </a:pPr>
              <a:r>
                <a:rPr lang="en-US" sz="2499" dirty="0">
                  <a:solidFill>
                    <a:srgbClr val="000000"/>
                  </a:solidFill>
                  <a:latin typeface="Clear Sans Regular"/>
                </a:rPr>
                <a:t>Results and future projects of the company. </a:t>
              </a:r>
            </a:p>
          </p:txBody>
        </p:sp>
      </p:grpSp>
      <p:sp>
        <p:nvSpPr>
          <p:cNvPr id="12" name="TextBox 12"/>
          <p:cNvSpPr txBox="1"/>
          <p:nvPr/>
        </p:nvSpPr>
        <p:spPr>
          <a:xfrm>
            <a:off x="8534107" y="8216702"/>
            <a:ext cx="8725193" cy="1380927"/>
          </a:xfrm>
          <a:prstGeom prst="rect">
            <a:avLst/>
          </a:prstGeom>
        </p:spPr>
        <p:txBody>
          <a:bodyPr lIns="0" tIns="0" rIns="0" bIns="0" rtlCol="0" anchor="t">
            <a:spAutoFit/>
          </a:bodyPr>
          <a:lstStyle/>
          <a:p>
            <a:pPr algn="r">
              <a:lnSpc>
                <a:spcPts val="11049"/>
              </a:lnSpc>
            </a:pPr>
            <a:r>
              <a:rPr lang="en-US" sz="8499" spc="-169">
                <a:solidFill>
                  <a:srgbClr val="000000"/>
                </a:solidFill>
                <a:latin typeface="Hammersmith One"/>
              </a:rPr>
              <a:t>Operational Plan</a:t>
            </a:r>
          </a:p>
        </p:txBody>
      </p:sp>
      <p:grpSp>
        <p:nvGrpSpPr>
          <p:cNvPr id="13" name="Group 13"/>
          <p:cNvGrpSpPr/>
          <p:nvPr/>
        </p:nvGrpSpPr>
        <p:grpSpPr>
          <a:xfrm>
            <a:off x="1070562" y="3447296"/>
            <a:ext cx="587541" cy="611143"/>
            <a:chOff x="0" y="0"/>
            <a:chExt cx="783388" cy="814857"/>
          </a:xfrm>
        </p:grpSpPr>
        <p:sp>
          <p:nvSpPr>
            <p:cNvPr id="14" name="AutoShape 14"/>
            <p:cNvSpPr/>
            <p:nvPr/>
          </p:nvSpPr>
          <p:spPr>
            <a:xfrm>
              <a:off x="0" y="0"/>
              <a:ext cx="783388" cy="814857"/>
            </a:xfrm>
            <a:prstGeom prst="rect">
              <a:avLst/>
            </a:prstGeom>
            <a:solidFill>
              <a:srgbClr val="FFB923"/>
            </a:solidFill>
          </p:spPr>
        </p:sp>
        <p:sp>
          <p:nvSpPr>
            <p:cNvPr id="15" name="TextBox 15"/>
            <p:cNvSpPr txBox="1"/>
            <p:nvPr/>
          </p:nvSpPr>
          <p:spPr>
            <a:xfrm>
              <a:off x="156385" y="53912"/>
              <a:ext cx="470618" cy="678458"/>
            </a:xfrm>
            <a:prstGeom prst="rect">
              <a:avLst/>
            </a:prstGeom>
          </p:spPr>
          <p:txBody>
            <a:bodyPr lIns="0" tIns="0" rIns="0" bIns="0" rtlCol="0" anchor="t">
              <a:spAutoFit/>
            </a:bodyPr>
            <a:lstStyle/>
            <a:p>
              <a:pPr marL="0" lvl="0" indent="0" algn="ctr">
                <a:lnSpc>
                  <a:spcPts val="4179"/>
                </a:lnSpc>
                <a:spcBef>
                  <a:spcPct val="0"/>
                </a:spcBef>
              </a:pPr>
              <a:r>
                <a:rPr lang="en-US" sz="3214" spc="128">
                  <a:solidFill>
                    <a:srgbClr val="000000"/>
                  </a:solidFill>
                  <a:latin typeface="Clear Sans Regular Bold"/>
                </a:rPr>
                <a:t>2</a:t>
              </a:r>
            </a:p>
          </p:txBody>
        </p:sp>
      </p:grpSp>
      <p:grpSp>
        <p:nvGrpSpPr>
          <p:cNvPr id="16" name="Group 16"/>
          <p:cNvGrpSpPr/>
          <p:nvPr/>
        </p:nvGrpSpPr>
        <p:grpSpPr>
          <a:xfrm>
            <a:off x="1070562" y="6169904"/>
            <a:ext cx="587541" cy="611143"/>
            <a:chOff x="0" y="0"/>
            <a:chExt cx="783388" cy="814857"/>
          </a:xfrm>
        </p:grpSpPr>
        <p:sp>
          <p:nvSpPr>
            <p:cNvPr id="17" name="AutoShape 17"/>
            <p:cNvSpPr/>
            <p:nvPr/>
          </p:nvSpPr>
          <p:spPr>
            <a:xfrm>
              <a:off x="0" y="0"/>
              <a:ext cx="783388" cy="814857"/>
            </a:xfrm>
            <a:prstGeom prst="rect">
              <a:avLst/>
            </a:prstGeom>
            <a:solidFill>
              <a:srgbClr val="FFB923"/>
            </a:solidFill>
          </p:spPr>
        </p:sp>
        <p:sp>
          <p:nvSpPr>
            <p:cNvPr id="18" name="TextBox 18"/>
            <p:cNvSpPr txBox="1"/>
            <p:nvPr/>
          </p:nvSpPr>
          <p:spPr>
            <a:xfrm>
              <a:off x="156385" y="53912"/>
              <a:ext cx="470618" cy="678458"/>
            </a:xfrm>
            <a:prstGeom prst="rect">
              <a:avLst/>
            </a:prstGeom>
          </p:spPr>
          <p:txBody>
            <a:bodyPr lIns="0" tIns="0" rIns="0" bIns="0" rtlCol="0" anchor="t">
              <a:spAutoFit/>
            </a:bodyPr>
            <a:lstStyle/>
            <a:p>
              <a:pPr marL="0" lvl="0" indent="0" algn="ctr">
                <a:lnSpc>
                  <a:spcPts val="4179"/>
                </a:lnSpc>
                <a:spcBef>
                  <a:spcPct val="0"/>
                </a:spcBef>
              </a:pPr>
              <a:r>
                <a:rPr lang="en-US" sz="3214" spc="128">
                  <a:solidFill>
                    <a:srgbClr val="000000"/>
                  </a:solidFill>
                  <a:latin typeface="Clear Sans Regular Bold"/>
                </a:rPr>
                <a:t>3</a:t>
              </a:r>
            </a:p>
          </p:txBody>
        </p:sp>
      </p:grpSp>
      <p:grpSp>
        <p:nvGrpSpPr>
          <p:cNvPr id="19" name="Group 19"/>
          <p:cNvGrpSpPr/>
          <p:nvPr/>
        </p:nvGrpSpPr>
        <p:grpSpPr>
          <a:xfrm>
            <a:off x="1028700" y="1157370"/>
            <a:ext cx="629403" cy="611143"/>
            <a:chOff x="0" y="0"/>
            <a:chExt cx="839203" cy="814857"/>
          </a:xfrm>
        </p:grpSpPr>
        <p:sp>
          <p:nvSpPr>
            <p:cNvPr id="20" name="AutoShape 20"/>
            <p:cNvSpPr/>
            <p:nvPr/>
          </p:nvSpPr>
          <p:spPr>
            <a:xfrm>
              <a:off x="0" y="0"/>
              <a:ext cx="839203" cy="814857"/>
            </a:xfrm>
            <a:prstGeom prst="rect">
              <a:avLst/>
            </a:prstGeom>
            <a:solidFill>
              <a:srgbClr val="FFB923"/>
            </a:solidFill>
          </p:spPr>
        </p:sp>
        <p:sp>
          <p:nvSpPr>
            <p:cNvPr id="21" name="TextBox 21"/>
            <p:cNvSpPr txBox="1"/>
            <p:nvPr/>
          </p:nvSpPr>
          <p:spPr>
            <a:xfrm>
              <a:off x="126836" y="48654"/>
              <a:ext cx="585531" cy="638175"/>
            </a:xfrm>
            <a:prstGeom prst="rect">
              <a:avLst/>
            </a:prstGeom>
          </p:spPr>
          <p:txBody>
            <a:bodyPr lIns="0" tIns="0" rIns="0" bIns="0" rtlCol="0" anchor="t">
              <a:spAutoFit/>
            </a:bodyPr>
            <a:lstStyle/>
            <a:p>
              <a:pPr marL="0" lvl="0" indent="0" algn="ctr">
                <a:lnSpc>
                  <a:spcPts val="3900"/>
                </a:lnSpc>
                <a:spcBef>
                  <a:spcPct val="0"/>
                </a:spcBef>
              </a:pPr>
              <a:r>
                <a:rPr lang="en-US" sz="3000" u="none" spc="120">
                  <a:solidFill>
                    <a:srgbClr val="000000"/>
                  </a:solidFill>
                  <a:latin typeface="Clear Sans Regular Bold"/>
                </a:rPr>
                <a:t>1</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9812467" cy="10287000"/>
          </a:xfrm>
          <a:prstGeom prst="rect">
            <a:avLst/>
          </a:prstGeom>
          <a:solidFill>
            <a:srgbClr val="FFB923"/>
          </a:solidFill>
        </p:spPr>
      </p:sp>
      <p:grpSp>
        <p:nvGrpSpPr>
          <p:cNvPr id="15" name="Group 15"/>
          <p:cNvGrpSpPr/>
          <p:nvPr/>
        </p:nvGrpSpPr>
        <p:grpSpPr>
          <a:xfrm>
            <a:off x="10884781" y="2532937"/>
            <a:ext cx="6159230" cy="2154355"/>
            <a:chOff x="0" y="-57149"/>
            <a:chExt cx="8212307" cy="2872471"/>
          </a:xfrm>
        </p:grpSpPr>
        <p:sp>
          <p:nvSpPr>
            <p:cNvPr id="16" name="TextBox 16"/>
            <p:cNvSpPr txBox="1"/>
            <p:nvPr/>
          </p:nvSpPr>
          <p:spPr>
            <a:xfrm>
              <a:off x="0" y="1618413"/>
              <a:ext cx="8212307" cy="1196909"/>
            </a:xfrm>
            <a:prstGeom prst="rect">
              <a:avLst/>
            </a:prstGeom>
          </p:spPr>
          <p:txBody>
            <a:bodyPr lIns="0" tIns="0" rIns="0" bIns="0" rtlCol="0" anchor="t">
              <a:spAutoFit/>
            </a:bodyPr>
            <a:lstStyle/>
            <a:p>
              <a:pPr>
                <a:lnSpc>
                  <a:spcPts val="3510"/>
                </a:lnSpc>
              </a:pPr>
              <a:r>
                <a:rPr lang="en-US" sz="2700" dirty="0">
                  <a:solidFill>
                    <a:srgbClr val="000000"/>
                  </a:solidFill>
                  <a:latin typeface="Hammersmith One"/>
                </a:rPr>
                <a:t>How do we get the data for our platform</a:t>
              </a:r>
            </a:p>
          </p:txBody>
        </p:sp>
        <p:sp>
          <p:nvSpPr>
            <p:cNvPr id="17" name="TextBox 17"/>
            <p:cNvSpPr txBox="1"/>
            <p:nvPr/>
          </p:nvSpPr>
          <p:spPr>
            <a:xfrm>
              <a:off x="0" y="-57149"/>
              <a:ext cx="8212307" cy="1555981"/>
            </a:xfrm>
            <a:prstGeom prst="rect">
              <a:avLst/>
            </a:prstGeom>
          </p:spPr>
          <p:txBody>
            <a:bodyPr lIns="0" tIns="0" rIns="0" bIns="0" rtlCol="0" anchor="t">
              <a:spAutoFit/>
            </a:bodyPr>
            <a:lstStyle/>
            <a:p>
              <a:pPr>
                <a:lnSpc>
                  <a:spcPts val="9099"/>
                </a:lnSpc>
              </a:pPr>
              <a:r>
                <a:rPr lang="en-US" sz="6999" spc="-139" dirty="0">
                  <a:solidFill>
                    <a:srgbClr val="000000"/>
                  </a:solidFill>
                  <a:latin typeface="Hammersmith One"/>
                </a:rPr>
                <a:t>Data Overview</a:t>
              </a:r>
            </a:p>
          </p:txBody>
        </p:sp>
      </p:grpSp>
      <p:grpSp>
        <p:nvGrpSpPr>
          <p:cNvPr id="18" name="Group 18"/>
          <p:cNvGrpSpPr/>
          <p:nvPr/>
        </p:nvGrpSpPr>
        <p:grpSpPr>
          <a:xfrm>
            <a:off x="10884781" y="7736016"/>
            <a:ext cx="6159230" cy="2097030"/>
            <a:chOff x="0" y="469818"/>
            <a:chExt cx="8212307" cy="2828121"/>
          </a:xfrm>
        </p:grpSpPr>
        <p:sp>
          <p:nvSpPr>
            <p:cNvPr id="19" name="TextBox 19"/>
            <p:cNvSpPr txBox="1"/>
            <p:nvPr/>
          </p:nvSpPr>
          <p:spPr>
            <a:xfrm>
              <a:off x="0" y="469818"/>
              <a:ext cx="8212307" cy="572115"/>
            </a:xfrm>
            <a:prstGeom prst="rect">
              <a:avLst/>
            </a:prstGeom>
          </p:spPr>
          <p:txBody>
            <a:bodyPr lIns="0" tIns="0" rIns="0" bIns="0" rtlCol="0" anchor="t">
              <a:spAutoFit/>
            </a:bodyPr>
            <a:lstStyle/>
            <a:p>
              <a:pPr fontAlgn="base">
                <a:lnSpc>
                  <a:spcPts val="3500"/>
                </a:lnSpc>
              </a:pPr>
              <a:r>
                <a:rPr lang="en-US" sz="2800" dirty="0">
                  <a:solidFill>
                    <a:srgbClr val="000000"/>
                  </a:solidFill>
                  <a:latin typeface="Clear Sans Regular Bold"/>
                </a:rPr>
                <a:t>WEB SCRAPPING</a:t>
              </a:r>
            </a:p>
          </p:txBody>
        </p:sp>
        <p:sp>
          <p:nvSpPr>
            <p:cNvPr id="20" name="TextBox 20"/>
            <p:cNvSpPr txBox="1"/>
            <p:nvPr/>
          </p:nvSpPr>
          <p:spPr>
            <a:xfrm>
              <a:off x="0" y="1414439"/>
              <a:ext cx="8212307" cy="1883500"/>
            </a:xfrm>
            <a:prstGeom prst="rect">
              <a:avLst/>
            </a:prstGeom>
          </p:spPr>
          <p:txBody>
            <a:bodyPr lIns="0" tIns="0" rIns="0" bIns="0" rtlCol="0" anchor="t">
              <a:spAutoFit/>
            </a:bodyPr>
            <a:lstStyle/>
            <a:p>
              <a:pPr algn="just">
                <a:lnSpc>
                  <a:spcPts val="2800"/>
                </a:lnSpc>
              </a:pPr>
              <a:r>
                <a:rPr lang="en-US" sz="1600" dirty="0">
                  <a:solidFill>
                    <a:srgbClr val="000000"/>
                  </a:solidFill>
                  <a:latin typeface="Clear Sans Regular"/>
                </a:rPr>
                <a:t>The extracted data then can be saved to a local file on your system or as a spreadsheet format. Web scraping advantages and processes can automate the processes of extracting data from the website using scripts</a:t>
              </a:r>
            </a:p>
          </p:txBody>
        </p:sp>
      </p:grpSp>
      <p:pic>
        <p:nvPicPr>
          <p:cNvPr id="21" name="Picture 2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894678" y="1018803"/>
            <a:ext cx="1068868" cy="1088661"/>
          </a:xfrm>
          <a:prstGeom prst="rect">
            <a:avLst/>
          </a:prstGeom>
        </p:spPr>
      </p:pic>
      <p:pic>
        <p:nvPicPr>
          <p:cNvPr id="23" name="Picture 22">
            <a:extLst>
              <a:ext uri="{FF2B5EF4-FFF2-40B4-BE49-F238E27FC236}">
                <a16:creationId xmlns:a16="http://schemas.microsoft.com/office/drawing/2014/main" id="{9EE911ED-75E8-23B7-9D5F-909CC24511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 y="1564045"/>
            <a:ext cx="8539162" cy="7158909"/>
          </a:xfrm>
          <a:prstGeom prst="rect">
            <a:avLst/>
          </a:prstGeom>
        </p:spPr>
      </p:pic>
      <p:pic>
        <p:nvPicPr>
          <p:cNvPr id="25" name="Picture 5">
            <a:extLst>
              <a:ext uri="{FF2B5EF4-FFF2-40B4-BE49-F238E27FC236}">
                <a16:creationId xmlns:a16="http://schemas.microsoft.com/office/drawing/2014/main" id="{B91A6C0E-5B59-B88B-4BEC-77142AE835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477804" y="2480496"/>
            <a:ext cx="885682" cy="1271867"/>
          </a:xfrm>
          <a:prstGeom prst="rect">
            <a:avLst/>
          </a:prstGeom>
        </p:spPr>
      </p:pic>
      <p:sp>
        <p:nvSpPr>
          <p:cNvPr id="27" name="TextBox 26">
            <a:extLst>
              <a:ext uri="{FF2B5EF4-FFF2-40B4-BE49-F238E27FC236}">
                <a16:creationId xmlns:a16="http://schemas.microsoft.com/office/drawing/2014/main" id="{E474506F-D2E7-A665-3AB0-7F07E0F2F319}"/>
              </a:ext>
            </a:extLst>
          </p:cNvPr>
          <p:cNvSpPr txBox="1"/>
          <p:nvPr/>
        </p:nvSpPr>
        <p:spPr>
          <a:xfrm>
            <a:off x="6195941" y="6933147"/>
            <a:ext cx="2057400" cy="584775"/>
          </a:xfrm>
          <a:prstGeom prst="rect">
            <a:avLst/>
          </a:prstGeom>
          <a:noFill/>
        </p:spPr>
        <p:txBody>
          <a:bodyPr wrap="square">
            <a:spAutoFit/>
          </a:bodyPr>
          <a:lstStyle/>
          <a:p>
            <a:pPr algn="ctr"/>
            <a:r>
              <a:rPr lang="en-US" sz="1600" dirty="0">
                <a:solidFill>
                  <a:srgbClr val="000000"/>
                </a:solidFill>
                <a:latin typeface="Clear Sans Regular"/>
              </a:rPr>
              <a:t>Store the Data in the Required Format</a:t>
            </a:r>
          </a:p>
        </p:txBody>
      </p:sp>
      <p:pic>
        <p:nvPicPr>
          <p:cNvPr id="28" name="Picture 14">
            <a:extLst>
              <a:ext uri="{FF2B5EF4-FFF2-40B4-BE49-F238E27FC236}">
                <a16:creationId xmlns:a16="http://schemas.microsoft.com/office/drawing/2014/main" id="{123FCCB5-5D4F-528B-330E-5DCAD5B6985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057400" y="3516592"/>
            <a:ext cx="1139024" cy="1035476"/>
          </a:xfrm>
          <a:prstGeom prst="rect">
            <a:avLst/>
          </a:prstGeom>
        </p:spPr>
      </p:pic>
      <p:sp>
        <p:nvSpPr>
          <p:cNvPr id="29" name="TextBox 28">
            <a:extLst>
              <a:ext uri="{FF2B5EF4-FFF2-40B4-BE49-F238E27FC236}">
                <a16:creationId xmlns:a16="http://schemas.microsoft.com/office/drawing/2014/main" id="{227A5CE6-CB54-6D1C-FC3B-08E82276F1FB}"/>
              </a:ext>
            </a:extLst>
          </p:cNvPr>
          <p:cNvSpPr txBox="1"/>
          <p:nvPr/>
        </p:nvSpPr>
        <p:spPr>
          <a:xfrm>
            <a:off x="1598212" y="4711125"/>
            <a:ext cx="2057400" cy="584775"/>
          </a:xfrm>
          <a:prstGeom prst="rect">
            <a:avLst/>
          </a:prstGeom>
          <a:noFill/>
        </p:spPr>
        <p:txBody>
          <a:bodyPr wrap="square">
            <a:spAutoFit/>
          </a:bodyPr>
          <a:lstStyle/>
          <a:p>
            <a:pPr algn="ctr"/>
            <a:r>
              <a:rPr lang="en-US" sz="1600" dirty="0">
                <a:solidFill>
                  <a:srgbClr val="000000"/>
                </a:solidFill>
                <a:latin typeface="Clear Sans Regular"/>
              </a:rPr>
              <a:t>Find and Inspect Page URL</a:t>
            </a:r>
          </a:p>
        </p:txBody>
      </p:sp>
      <p:pic>
        <p:nvPicPr>
          <p:cNvPr id="30" name="Picture 11">
            <a:extLst>
              <a:ext uri="{FF2B5EF4-FFF2-40B4-BE49-F238E27FC236}">
                <a16:creationId xmlns:a16="http://schemas.microsoft.com/office/drawing/2014/main" id="{9A6FFA16-E8DF-1BFF-F282-85695B8B0F33}"/>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6695132" y="5877488"/>
            <a:ext cx="1059018" cy="966595"/>
          </a:xfrm>
          <a:prstGeom prst="rect">
            <a:avLst/>
          </a:prstGeom>
        </p:spPr>
      </p:pic>
      <p:sp>
        <p:nvSpPr>
          <p:cNvPr id="31" name="TextBox 30">
            <a:extLst>
              <a:ext uri="{FF2B5EF4-FFF2-40B4-BE49-F238E27FC236}">
                <a16:creationId xmlns:a16="http://schemas.microsoft.com/office/drawing/2014/main" id="{D43ABB4C-ECF2-7D7A-5836-EE647894F6B7}"/>
              </a:ext>
            </a:extLst>
          </p:cNvPr>
          <p:cNvSpPr txBox="1"/>
          <p:nvPr/>
        </p:nvSpPr>
        <p:spPr>
          <a:xfrm>
            <a:off x="4891945" y="3702088"/>
            <a:ext cx="2057400" cy="584775"/>
          </a:xfrm>
          <a:prstGeom prst="rect">
            <a:avLst/>
          </a:prstGeom>
          <a:noFill/>
        </p:spPr>
        <p:txBody>
          <a:bodyPr wrap="square">
            <a:spAutoFit/>
          </a:bodyPr>
          <a:lstStyle/>
          <a:p>
            <a:pPr algn="ctr"/>
            <a:r>
              <a:rPr lang="en-US" sz="1600" dirty="0">
                <a:solidFill>
                  <a:srgbClr val="000000"/>
                </a:solidFill>
                <a:latin typeface="Clear Sans Regular"/>
              </a:rPr>
              <a:t>Web Scrapping and Coding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1F44807D-5B13-52BC-6C53-C10D07CCBC69}"/>
              </a:ext>
            </a:extLst>
          </p:cNvPr>
          <p:cNvGraphicFramePr>
            <a:graphicFrameLocks noGrp="1"/>
          </p:cNvGraphicFramePr>
          <p:nvPr>
            <p:extLst>
              <p:ext uri="{D42A27DB-BD31-4B8C-83A1-F6EECF244321}">
                <p14:modId xmlns:p14="http://schemas.microsoft.com/office/powerpoint/2010/main" val="604655531"/>
              </p:ext>
            </p:extLst>
          </p:nvPr>
        </p:nvGraphicFramePr>
        <p:xfrm>
          <a:off x="1047750" y="2933700"/>
          <a:ext cx="16192500" cy="6148179"/>
        </p:xfrm>
        <a:graphic>
          <a:graphicData uri="http://schemas.openxmlformats.org/drawingml/2006/table">
            <a:tbl>
              <a:tblPr/>
              <a:tblGrid>
                <a:gridCol w="8096250">
                  <a:extLst>
                    <a:ext uri="{9D8B030D-6E8A-4147-A177-3AD203B41FA5}">
                      <a16:colId xmlns:a16="http://schemas.microsoft.com/office/drawing/2014/main" val="1747785550"/>
                    </a:ext>
                  </a:extLst>
                </a:gridCol>
                <a:gridCol w="8096250">
                  <a:extLst>
                    <a:ext uri="{9D8B030D-6E8A-4147-A177-3AD203B41FA5}">
                      <a16:colId xmlns:a16="http://schemas.microsoft.com/office/drawing/2014/main" val="3666389483"/>
                    </a:ext>
                  </a:extLst>
                </a:gridCol>
              </a:tblGrid>
              <a:tr h="420419">
                <a:tc>
                  <a:txBody>
                    <a:bodyPr/>
                    <a:lstStyle/>
                    <a:p>
                      <a:pPr algn="ctr" rtl="0" fontAlgn="t">
                        <a:spcBef>
                          <a:spcPts val="0"/>
                        </a:spcBef>
                        <a:spcAft>
                          <a:spcPts val="0"/>
                        </a:spcAft>
                      </a:pPr>
                      <a:r>
                        <a:rPr lang="en-US" sz="2000" kern="1200" dirty="0">
                          <a:solidFill>
                            <a:srgbClr val="000000"/>
                          </a:solidFill>
                          <a:latin typeface="Clear Sans Regular Bold"/>
                          <a:ea typeface="+mn-ea"/>
                          <a:cs typeface="+mn-cs"/>
                        </a:rPr>
                        <a:t> Columns</a:t>
                      </a:r>
                    </a:p>
                  </a:txBody>
                  <a:tcPr marL="112967" marR="112967" marT="112967" marB="112967">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CB924"/>
                    </a:solidFill>
                  </a:tcPr>
                </a:tc>
                <a:tc>
                  <a:txBody>
                    <a:bodyPr/>
                    <a:lstStyle/>
                    <a:p>
                      <a:pPr algn="ctr" rtl="0" fontAlgn="t">
                        <a:spcBef>
                          <a:spcPts val="0"/>
                        </a:spcBef>
                        <a:spcAft>
                          <a:spcPts val="0"/>
                        </a:spcAft>
                      </a:pPr>
                      <a:r>
                        <a:rPr lang="en-US" sz="2000" kern="1200" dirty="0">
                          <a:solidFill>
                            <a:srgbClr val="000000"/>
                          </a:solidFill>
                          <a:latin typeface="Clear Sans Regular Bold"/>
                          <a:ea typeface="+mn-ea"/>
                          <a:cs typeface="+mn-cs"/>
                        </a:rPr>
                        <a:t>Description</a:t>
                      </a:r>
                    </a:p>
                  </a:txBody>
                  <a:tcPr marL="112967" marR="112967" marT="112967" marB="112967">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CB924"/>
                    </a:solidFill>
                  </a:tcPr>
                </a:tc>
                <a:extLst>
                  <a:ext uri="{0D108BD9-81ED-4DB2-BD59-A6C34878D82A}">
                    <a16:rowId xmlns:a16="http://schemas.microsoft.com/office/drawing/2014/main" val="3373784996"/>
                  </a:ext>
                </a:extLst>
              </a:tr>
              <a:tr h="420419">
                <a:tc>
                  <a:txBody>
                    <a:bodyPr/>
                    <a:lstStyle/>
                    <a:p>
                      <a:pPr algn="ctr" rtl="0" fontAlgn="t">
                        <a:spcBef>
                          <a:spcPts val="0"/>
                        </a:spcBef>
                        <a:spcAft>
                          <a:spcPts val="0"/>
                        </a:spcAft>
                      </a:pPr>
                      <a:r>
                        <a:rPr lang="en-US" sz="1800" kern="1200" dirty="0">
                          <a:solidFill>
                            <a:srgbClr val="000000"/>
                          </a:solidFill>
                          <a:latin typeface="Clear Sans Regular"/>
                          <a:ea typeface="+mn-ea"/>
                          <a:cs typeface="+mn-cs"/>
                        </a:rPr>
                        <a:t>season</a:t>
                      </a:r>
                    </a:p>
                  </a:txBody>
                  <a:tcPr marL="112967" marR="112967" marT="112967" marB="112967">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800" kern="1200">
                          <a:solidFill>
                            <a:srgbClr val="000000"/>
                          </a:solidFill>
                          <a:latin typeface="Clear Sans Regular"/>
                          <a:ea typeface="+mn-ea"/>
                          <a:cs typeface="+mn-cs"/>
                        </a:rPr>
                        <a:t>The year of the league  in which the cricket matches were played</a:t>
                      </a:r>
                    </a:p>
                  </a:txBody>
                  <a:tcPr marL="112967" marR="112967" marT="112967" marB="112967">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214954449"/>
                  </a:ext>
                </a:extLst>
              </a:tr>
              <a:tr h="420419">
                <a:tc>
                  <a:txBody>
                    <a:bodyPr/>
                    <a:lstStyle/>
                    <a:p>
                      <a:pPr algn="ctr" rtl="0" fontAlgn="t">
                        <a:spcBef>
                          <a:spcPts val="0"/>
                        </a:spcBef>
                        <a:spcAft>
                          <a:spcPts val="0"/>
                        </a:spcAft>
                      </a:pPr>
                      <a:r>
                        <a:rPr lang="en-US" sz="1800" kern="1200" dirty="0">
                          <a:solidFill>
                            <a:srgbClr val="000000"/>
                          </a:solidFill>
                          <a:latin typeface="Clear Sans Regular"/>
                          <a:ea typeface="+mn-ea"/>
                          <a:cs typeface="+mn-cs"/>
                        </a:rPr>
                        <a:t>city</a:t>
                      </a:r>
                    </a:p>
                  </a:txBody>
                  <a:tcPr marL="112967" marR="112967" marT="112967" marB="112967">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EEAC5"/>
                    </a:solidFill>
                  </a:tcPr>
                </a:tc>
                <a:tc>
                  <a:txBody>
                    <a:bodyPr/>
                    <a:lstStyle/>
                    <a:p>
                      <a:pPr algn="ctr" rtl="0" fontAlgn="t">
                        <a:spcBef>
                          <a:spcPts val="0"/>
                        </a:spcBef>
                        <a:spcAft>
                          <a:spcPts val="0"/>
                        </a:spcAft>
                      </a:pPr>
                      <a:r>
                        <a:rPr lang="en-US" sz="1800" kern="1200" dirty="0">
                          <a:solidFill>
                            <a:srgbClr val="000000"/>
                          </a:solidFill>
                          <a:latin typeface="Clear Sans Regular"/>
                          <a:ea typeface="+mn-ea"/>
                          <a:cs typeface="+mn-cs"/>
                        </a:rPr>
                        <a:t>The city which hosted the cricket match</a:t>
                      </a:r>
                    </a:p>
                  </a:txBody>
                  <a:tcPr marL="112967" marR="112967" marT="112967" marB="112967">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EEAC5"/>
                    </a:solidFill>
                  </a:tcPr>
                </a:tc>
                <a:extLst>
                  <a:ext uri="{0D108BD9-81ED-4DB2-BD59-A6C34878D82A}">
                    <a16:rowId xmlns:a16="http://schemas.microsoft.com/office/drawing/2014/main" val="2643485779"/>
                  </a:ext>
                </a:extLst>
              </a:tr>
              <a:tr h="420419">
                <a:tc>
                  <a:txBody>
                    <a:bodyPr/>
                    <a:lstStyle/>
                    <a:p>
                      <a:pPr algn="ctr" rtl="0" fontAlgn="t">
                        <a:spcBef>
                          <a:spcPts val="0"/>
                        </a:spcBef>
                        <a:spcAft>
                          <a:spcPts val="0"/>
                        </a:spcAft>
                      </a:pPr>
                      <a:r>
                        <a:rPr lang="en-US" sz="1800" kern="1200">
                          <a:solidFill>
                            <a:srgbClr val="000000"/>
                          </a:solidFill>
                          <a:latin typeface="Clear Sans Regular"/>
                          <a:ea typeface="+mn-ea"/>
                          <a:cs typeface="+mn-cs"/>
                        </a:rPr>
                        <a:t>team1</a:t>
                      </a:r>
                    </a:p>
                  </a:txBody>
                  <a:tcPr marL="112967" marR="112967" marT="112967" marB="112967">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800" kern="1200" dirty="0">
                          <a:solidFill>
                            <a:srgbClr val="000000"/>
                          </a:solidFill>
                          <a:latin typeface="Clear Sans Regular"/>
                          <a:ea typeface="+mn-ea"/>
                          <a:cs typeface="+mn-cs"/>
                        </a:rPr>
                        <a:t>First team playing the match/Home team</a:t>
                      </a:r>
                    </a:p>
                  </a:txBody>
                  <a:tcPr marL="112967" marR="112967" marT="112967" marB="112967">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890420522"/>
                  </a:ext>
                </a:extLst>
              </a:tr>
              <a:tr h="431772">
                <a:tc>
                  <a:txBody>
                    <a:bodyPr/>
                    <a:lstStyle/>
                    <a:p>
                      <a:pPr marL="0" algn="ctr" defTabSz="914400" rtl="0" eaLnBrk="1" fontAlgn="t" latinLnBrk="0" hangingPunct="1">
                        <a:spcBef>
                          <a:spcPts val="0"/>
                        </a:spcBef>
                        <a:spcAft>
                          <a:spcPts val="0"/>
                        </a:spcAft>
                      </a:pPr>
                      <a:r>
                        <a:rPr lang="en-US" sz="1800" kern="1200" dirty="0">
                          <a:solidFill>
                            <a:srgbClr val="000000"/>
                          </a:solidFill>
                          <a:latin typeface="Clear Sans Regular"/>
                          <a:ea typeface="+mn-ea"/>
                          <a:cs typeface="+mn-cs"/>
                        </a:rPr>
                        <a:t>team2</a:t>
                      </a:r>
                    </a:p>
                  </a:txBody>
                  <a:tcPr marL="112967" marR="112967" marT="112967" marB="112967">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EEAC5"/>
                    </a:solidFill>
                  </a:tcPr>
                </a:tc>
                <a:tc>
                  <a:txBody>
                    <a:bodyPr/>
                    <a:lstStyle/>
                    <a:p>
                      <a:pPr marL="0" algn="ctr" defTabSz="914400" rtl="0" eaLnBrk="1" fontAlgn="t" latinLnBrk="0" hangingPunct="1">
                        <a:spcBef>
                          <a:spcPts val="0"/>
                        </a:spcBef>
                        <a:spcAft>
                          <a:spcPts val="0"/>
                        </a:spcAft>
                      </a:pPr>
                      <a:r>
                        <a:rPr lang="en-US" sz="1800" kern="1200" dirty="0">
                          <a:solidFill>
                            <a:srgbClr val="000000"/>
                          </a:solidFill>
                          <a:latin typeface="Clear Sans Regular"/>
                          <a:ea typeface="+mn-ea"/>
                          <a:cs typeface="+mn-cs"/>
                        </a:rPr>
                        <a:t>Second team playing the match/Away team</a:t>
                      </a:r>
                    </a:p>
                  </a:txBody>
                  <a:tcPr marL="112967" marR="112967" marT="112967" marB="112967">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EEAC5"/>
                    </a:solidFill>
                  </a:tcPr>
                </a:tc>
                <a:extLst>
                  <a:ext uri="{0D108BD9-81ED-4DB2-BD59-A6C34878D82A}">
                    <a16:rowId xmlns:a16="http://schemas.microsoft.com/office/drawing/2014/main" val="457219785"/>
                  </a:ext>
                </a:extLst>
              </a:tr>
              <a:tr h="420419">
                <a:tc>
                  <a:txBody>
                    <a:bodyPr/>
                    <a:lstStyle/>
                    <a:p>
                      <a:pPr algn="ctr" rtl="0" fontAlgn="t">
                        <a:spcBef>
                          <a:spcPts val="0"/>
                        </a:spcBef>
                        <a:spcAft>
                          <a:spcPts val="0"/>
                        </a:spcAft>
                      </a:pPr>
                      <a:r>
                        <a:rPr lang="en-US" sz="1800" kern="1200" dirty="0" err="1">
                          <a:solidFill>
                            <a:srgbClr val="000000"/>
                          </a:solidFill>
                          <a:latin typeface="Clear Sans Regular"/>
                          <a:ea typeface="+mn-ea"/>
                          <a:cs typeface="+mn-cs"/>
                        </a:rPr>
                        <a:t>toss_winner</a:t>
                      </a:r>
                      <a:endParaRPr lang="en-US" sz="1800" kern="1200" dirty="0">
                        <a:solidFill>
                          <a:srgbClr val="000000"/>
                        </a:solidFill>
                        <a:latin typeface="Clear Sans Regular"/>
                        <a:ea typeface="+mn-ea"/>
                        <a:cs typeface="+mn-cs"/>
                      </a:endParaRPr>
                    </a:p>
                  </a:txBody>
                  <a:tcPr marL="112967" marR="112967" marT="112967" marB="112967">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800" kern="1200" dirty="0">
                          <a:solidFill>
                            <a:srgbClr val="000000"/>
                          </a:solidFill>
                          <a:latin typeface="Clear Sans Regular"/>
                          <a:ea typeface="+mn-ea"/>
                          <a:cs typeface="+mn-cs"/>
                        </a:rPr>
                        <a:t>Team which wins the coin toss</a:t>
                      </a:r>
                    </a:p>
                  </a:txBody>
                  <a:tcPr marL="112967" marR="112967" marT="112967" marB="112967">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735592460"/>
                  </a:ext>
                </a:extLst>
              </a:tr>
              <a:tr h="420419">
                <a:tc>
                  <a:txBody>
                    <a:bodyPr/>
                    <a:lstStyle/>
                    <a:p>
                      <a:pPr marL="0" algn="ctr" defTabSz="914400" rtl="0" eaLnBrk="1" fontAlgn="t" latinLnBrk="0" hangingPunct="1">
                        <a:spcBef>
                          <a:spcPts val="0"/>
                        </a:spcBef>
                        <a:spcAft>
                          <a:spcPts val="0"/>
                        </a:spcAft>
                      </a:pPr>
                      <a:r>
                        <a:rPr lang="en-US" sz="1800" kern="1200" dirty="0" err="1">
                          <a:solidFill>
                            <a:srgbClr val="000000"/>
                          </a:solidFill>
                          <a:latin typeface="Clear Sans Regular"/>
                          <a:ea typeface="+mn-ea"/>
                          <a:cs typeface="+mn-cs"/>
                        </a:rPr>
                        <a:t>toss_decision</a:t>
                      </a:r>
                      <a:endParaRPr lang="en-US" sz="1800" kern="1200" dirty="0">
                        <a:solidFill>
                          <a:srgbClr val="000000"/>
                        </a:solidFill>
                        <a:latin typeface="Clear Sans Regular"/>
                        <a:ea typeface="+mn-ea"/>
                        <a:cs typeface="+mn-cs"/>
                      </a:endParaRPr>
                    </a:p>
                  </a:txBody>
                  <a:tcPr marL="112967" marR="112967" marT="112967" marB="112967">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EEAC5"/>
                    </a:solidFill>
                  </a:tcPr>
                </a:tc>
                <a:tc>
                  <a:txBody>
                    <a:bodyPr/>
                    <a:lstStyle/>
                    <a:p>
                      <a:pPr marL="0" algn="ctr" defTabSz="914400" rtl="0" eaLnBrk="1" fontAlgn="t" latinLnBrk="0" hangingPunct="1">
                        <a:spcBef>
                          <a:spcPts val="0"/>
                        </a:spcBef>
                        <a:spcAft>
                          <a:spcPts val="0"/>
                        </a:spcAft>
                      </a:pPr>
                      <a:r>
                        <a:rPr lang="en-US" sz="1800" kern="1200" dirty="0">
                          <a:solidFill>
                            <a:srgbClr val="000000"/>
                          </a:solidFill>
                          <a:latin typeface="Clear Sans Regular"/>
                          <a:ea typeface="+mn-ea"/>
                          <a:cs typeface="+mn-cs"/>
                        </a:rPr>
                        <a:t>Decision taken by toss winning team to either bat or field</a:t>
                      </a:r>
                    </a:p>
                  </a:txBody>
                  <a:tcPr marL="112967" marR="112967" marT="112967" marB="112967">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EEAC5"/>
                    </a:solidFill>
                  </a:tcPr>
                </a:tc>
                <a:extLst>
                  <a:ext uri="{0D108BD9-81ED-4DB2-BD59-A6C34878D82A}">
                    <a16:rowId xmlns:a16="http://schemas.microsoft.com/office/drawing/2014/main" val="4029605781"/>
                  </a:ext>
                </a:extLst>
              </a:tr>
              <a:tr h="420419">
                <a:tc>
                  <a:txBody>
                    <a:bodyPr/>
                    <a:lstStyle/>
                    <a:p>
                      <a:pPr algn="ctr" rtl="0" fontAlgn="t">
                        <a:spcBef>
                          <a:spcPts val="0"/>
                        </a:spcBef>
                        <a:spcAft>
                          <a:spcPts val="0"/>
                        </a:spcAft>
                      </a:pPr>
                      <a:r>
                        <a:rPr lang="en-US" sz="1800" kern="1200">
                          <a:solidFill>
                            <a:srgbClr val="000000"/>
                          </a:solidFill>
                          <a:latin typeface="Clear Sans Regular"/>
                          <a:ea typeface="+mn-ea"/>
                          <a:cs typeface="+mn-cs"/>
                        </a:rPr>
                        <a:t>result</a:t>
                      </a:r>
                    </a:p>
                  </a:txBody>
                  <a:tcPr marL="112967" marR="112967" marT="112967" marB="112967">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800" kern="1200" dirty="0">
                          <a:solidFill>
                            <a:srgbClr val="000000"/>
                          </a:solidFill>
                          <a:latin typeface="Clear Sans Regular"/>
                          <a:ea typeface="+mn-ea"/>
                          <a:cs typeface="+mn-cs"/>
                        </a:rPr>
                        <a:t>Winner of the cricket match</a:t>
                      </a:r>
                    </a:p>
                  </a:txBody>
                  <a:tcPr marL="112967" marR="112967" marT="112967" marB="112967">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469592502"/>
                  </a:ext>
                </a:extLst>
              </a:tr>
              <a:tr h="420419">
                <a:tc>
                  <a:txBody>
                    <a:bodyPr/>
                    <a:lstStyle/>
                    <a:p>
                      <a:pPr algn="ctr" rtl="0" fontAlgn="t">
                        <a:spcBef>
                          <a:spcPts val="0"/>
                        </a:spcBef>
                        <a:spcAft>
                          <a:spcPts val="0"/>
                        </a:spcAft>
                      </a:pPr>
                      <a:r>
                        <a:rPr lang="en-US" sz="1800" kern="1200" dirty="0" err="1">
                          <a:solidFill>
                            <a:srgbClr val="000000"/>
                          </a:solidFill>
                          <a:latin typeface="Clear Sans Regular"/>
                          <a:ea typeface="+mn-ea"/>
                          <a:cs typeface="+mn-cs"/>
                        </a:rPr>
                        <a:t>dl_Applied</a:t>
                      </a:r>
                      <a:endParaRPr lang="en-US" sz="1800" kern="1200" dirty="0">
                        <a:solidFill>
                          <a:srgbClr val="000000"/>
                        </a:solidFill>
                        <a:latin typeface="Clear Sans Regular"/>
                        <a:ea typeface="+mn-ea"/>
                        <a:cs typeface="+mn-cs"/>
                      </a:endParaRPr>
                    </a:p>
                  </a:txBody>
                  <a:tcPr marL="112967" marR="112967" marT="112967" marB="112967">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EEAC5"/>
                    </a:solidFill>
                  </a:tcPr>
                </a:tc>
                <a:tc>
                  <a:txBody>
                    <a:bodyPr/>
                    <a:lstStyle/>
                    <a:p>
                      <a:pPr algn="ctr" rtl="0" fontAlgn="t">
                        <a:spcBef>
                          <a:spcPts val="0"/>
                        </a:spcBef>
                        <a:spcAft>
                          <a:spcPts val="0"/>
                        </a:spcAft>
                      </a:pPr>
                      <a:r>
                        <a:rPr lang="en-US" sz="1800" kern="1200" dirty="0">
                          <a:solidFill>
                            <a:srgbClr val="000000"/>
                          </a:solidFill>
                          <a:latin typeface="Clear Sans Regular"/>
                          <a:ea typeface="+mn-ea"/>
                          <a:cs typeface="+mn-cs"/>
                        </a:rPr>
                        <a:t>Whether Duckworth Lewis method was applied during the match</a:t>
                      </a:r>
                    </a:p>
                  </a:txBody>
                  <a:tcPr marL="112967" marR="112967" marT="112967" marB="112967">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EEAC5"/>
                    </a:solidFill>
                  </a:tcPr>
                </a:tc>
                <a:extLst>
                  <a:ext uri="{0D108BD9-81ED-4DB2-BD59-A6C34878D82A}">
                    <a16:rowId xmlns:a16="http://schemas.microsoft.com/office/drawing/2014/main" val="2706679238"/>
                  </a:ext>
                </a:extLst>
              </a:tr>
              <a:tr h="420419">
                <a:tc>
                  <a:txBody>
                    <a:bodyPr/>
                    <a:lstStyle/>
                    <a:p>
                      <a:pPr algn="ctr" rtl="0" fontAlgn="t">
                        <a:spcBef>
                          <a:spcPts val="0"/>
                        </a:spcBef>
                        <a:spcAft>
                          <a:spcPts val="0"/>
                        </a:spcAft>
                      </a:pPr>
                      <a:r>
                        <a:rPr lang="en-US" sz="1800" kern="1200">
                          <a:solidFill>
                            <a:srgbClr val="000000"/>
                          </a:solidFill>
                          <a:latin typeface="Clear Sans Regular"/>
                          <a:ea typeface="+mn-ea"/>
                          <a:cs typeface="+mn-cs"/>
                        </a:rPr>
                        <a:t>win_by_runs</a:t>
                      </a:r>
                    </a:p>
                  </a:txBody>
                  <a:tcPr marL="112967" marR="112967" marT="112967" marB="112967">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800" kern="1200" dirty="0">
                          <a:solidFill>
                            <a:srgbClr val="000000"/>
                          </a:solidFill>
                          <a:latin typeface="Clear Sans Regular"/>
                          <a:ea typeface="+mn-ea"/>
                          <a:cs typeface="+mn-cs"/>
                        </a:rPr>
                        <a:t>The difference in runs, team batting first won by</a:t>
                      </a:r>
                    </a:p>
                  </a:txBody>
                  <a:tcPr marL="112967" marR="112967" marT="112967" marB="112967">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070173734"/>
                  </a:ext>
                </a:extLst>
              </a:tr>
              <a:tr h="614905">
                <a:tc>
                  <a:txBody>
                    <a:bodyPr/>
                    <a:lstStyle/>
                    <a:p>
                      <a:pPr algn="ctr" rtl="0" fontAlgn="t">
                        <a:spcBef>
                          <a:spcPts val="0"/>
                        </a:spcBef>
                        <a:spcAft>
                          <a:spcPts val="0"/>
                        </a:spcAft>
                      </a:pPr>
                      <a:r>
                        <a:rPr lang="en-US" sz="1800" kern="1200" dirty="0" err="1">
                          <a:solidFill>
                            <a:srgbClr val="000000"/>
                          </a:solidFill>
                          <a:latin typeface="Clear Sans Regular"/>
                          <a:ea typeface="+mn-ea"/>
                          <a:cs typeface="+mn-cs"/>
                        </a:rPr>
                        <a:t>win_by_wickets</a:t>
                      </a:r>
                      <a:endParaRPr lang="en-US" sz="1800" kern="1200" dirty="0">
                        <a:solidFill>
                          <a:srgbClr val="000000"/>
                        </a:solidFill>
                        <a:latin typeface="Clear Sans Regular"/>
                        <a:ea typeface="+mn-ea"/>
                        <a:cs typeface="+mn-cs"/>
                      </a:endParaRPr>
                    </a:p>
                  </a:txBody>
                  <a:tcPr marL="112967" marR="112967" marT="112967" marB="112967">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EEAC5"/>
                    </a:solidFill>
                  </a:tcPr>
                </a:tc>
                <a:tc>
                  <a:txBody>
                    <a:bodyPr/>
                    <a:lstStyle/>
                    <a:p>
                      <a:pPr algn="ctr" rtl="0" fontAlgn="t">
                        <a:spcBef>
                          <a:spcPts val="0"/>
                        </a:spcBef>
                        <a:spcAft>
                          <a:spcPts val="0"/>
                        </a:spcAft>
                      </a:pPr>
                      <a:r>
                        <a:rPr lang="en-US" sz="1800" kern="1200" dirty="0">
                          <a:solidFill>
                            <a:srgbClr val="000000"/>
                          </a:solidFill>
                          <a:latin typeface="Clear Sans Regular"/>
                          <a:ea typeface="+mn-ea"/>
                          <a:cs typeface="+mn-cs"/>
                        </a:rPr>
                        <a:t>No. of wickets team batting second had remaining while winning the match.</a:t>
                      </a:r>
                    </a:p>
                  </a:txBody>
                  <a:tcPr marL="112967" marR="112967" marT="112967" marB="112967">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EEAC5"/>
                    </a:solidFill>
                  </a:tcPr>
                </a:tc>
                <a:extLst>
                  <a:ext uri="{0D108BD9-81ED-4DB2-BD59-A6C34878D82A}">
                    <a16:rowId xmlns:a16="http://schemas.microsoft.com/office/drawing/2014/main" val="2450357100"/>
                  </a:ext>
                </a:extLst>
              </a:tr>
              <a:tr h="420419">
                <a:tc>
                  <a:txBody>
                    <a:bodyPr/>
                    <a:lstStyle/>
                    <a:p>
                      <a:pPr algn="ctr" rtl="0" fontAlgn="t">
                        <a:spcBef>
                          <a:spcPts val="0"/>
                        </a:spcBef>
                        <a:spcAft>
                          <a:spcPts val="0"/>
                        </a:spcAft>
                      </a:pPr>
                      <a:r>
                        <a:rPr lang="en-US" sz="1800" kern="1200">
                          <a:solidFill>
                            <a:srgbClr val="000000"/>
                          </a:solidFill>
                          <a:latin typeface="Clear Sans Regular"/>
                          <a:ea typeface="+mn-ea"/>
                          <a:cs typeface="+mn-cs"/>
                        </a:rPr>
                        <a:t>Venue</a:t>
                      </a:r>
                    </a:p>
                  </a:txBody>
                  <a:tcPr marL="112967" marR="112967" marT="112967" marB="112967">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800" kern="1200" dirty="0">
                          <a:solidFill>
                            <a:srgbClr val="000000"/>
                          </a:solidFill>
                          <a:latin typeface="Clear Sans Regular"/>
                          <a:ea typeface="+mn-ea"/>
                          <a:cs typeface="+mn-cs"/>
                        </a:rPr>
                        <a:t>Stadium where the cricket match was played</a:t>
                      </a:r>
                    </a:p>
                  </a:txBody>
                  <a:tcPr marL="112967" marR="112967" marT="112967" marB="112967">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410395546"/>
                  </a:ext>
                </a:extLst>
              </a:tr>
            </a:tbl>
          </a:graphicData>
        </a:graphic>
      </p:graphicFrame>
      <p:sp>
        <p:nvSpPr>
          <p:cNvPr id="2" name="AutoShape 2">
            <a:extLst>
              <a:ext uri="{FF2B5EF4-FFF2-40B4-BE49-F238E27FC236}">
                <a16:creationId xmlns:a16="http://schemas.microsoft.com/office/drawing/2014/main" id="{D33960D6-A816-21EC-237B-64379FBA3C49}"/>
              </a:ext>
            </a:extLst>
          </p:cNvPr>
          <p:cNvSpPr/>
          <p:nvPr/>
        </p:nvSpPr>
        <p:spPr>
          <a:xfrm>
            <a:off x="0" y="0"/>
            <a:ext cx="18288000" cy="1927225"/>
          </a:xfrm>
          <a:prstGeom prst="rect">
            <a:avLst/>
          </a:prstGeom>
          <a:solidFill>
            <a:srgbClr val="FFB923"/>
          </a:solidFill>
        </p:spPr>
      </p:sp>
      <p:sp>
        <p:nvSpPr>
          <p:cNvPr id="4" name="TextBox 3">
            <a:extLst>
              <a:ext uri="{FF2B5EF4-FFF2-40B4-BE49-F238E27FC236}">
                <a16:creationId xmlns:a16="http://schemas.microsoft.com/office/drawing/2014/main" id="{71AEE242-96E6-1B7D-E569-C84CFDDE67EC}"/>
              </a:ext>
            </a:extLst>
          </p:cNvPr>
          <p:cNvSpPr txBox="1"/>
          <p:nvPr/>
        </p:nvSpPr>
        <p:spPr>
          <a:xfrm>
            <a:off x="2667000" y="266700"/>
            <a:ext cx="11897116" cy="1311898"/>
          </a:xfrm>
          <a:prstGeom prst="rect">
            <a:avLst/>
          </a:prstGeom>
        </p:spPr>
        <p:txBody>
          <a:bodyPr wrap="square" lIns="0" tIns="0" rIns="0" bIns="0" rtlCol="0" anchor="t">
            <a:spAutoFit/>
          </a:bodyPr>
          <a:lstStyle/>
          <a:p>
            <a:pPr>
              <a:lnSpc>
                <a:spcPts val="11049"/>
              </a:lnSpc>
            </a:pPr>
            <a:r>
              <a:rPr lang="en-US" sz="6600" spc="-169" dirty="0">
                <a:solidFill>
                  <a:srgbClr val="FFFFFF"/>
                </a:solidFill>
                <a:latin typeface="Hammersmith One"/>
              </a:rPr>
              <a:t>Data Overview</a:t>
            </a:r>
          </a:p>
        </p:txBody>
      </p:sp>
      <p:pic>
        <p:nvPicPr>
          <p:cNvPr id="5" name="Picture 4">
            <a:extLst>
              <a:ext uri="{FF2B5EF4-FFF2-40B4-BE49-F238E27FC236}">
                <a16:creationId xmlns:a16="http://schemas.microsoft.com/office/drawing/2014/main" id="{1DC6B7F1-5860-39D3-8C3F-F8BDE033FD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38597" y="419282"/>
            <a:ext cx="1068868" cy="1088661"/>
          </a:xfrm>
          <a:prstGeom prst="rect">
            <a:avLst/>
          </a:prstGeom>
        </p:spPr>
      </p:pic>
    </p:spTree>
    <p:extLst>
      <p:ext uri="{BB962C8B-B14F-4D97-AF65-F5344CB8AC3E}">
        <p14:creationId xmlns:p14="http://schemas.microsoft.com/office/powerpoint/2010/main" val="2635989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bar chart&#10;&#10;Description automatically generated">
            <a:extLst>
              <a:ext uri="{FF2B5EF4-FFF2-40B4-BE49-F238E27FC236}">
                <a16:creationId xmlns:a16="http://schemas.microsoft.com/office/drawing/2014/main" id="{52E4E376-6614-7993-07DB-255175266BC6}"/>
              </a:ext>
            </a:extLst>
          </p:cNvPr>
          <p:cNvPicPr>
            <a:picLocks noChangeAspect="1"/>
          </p:cNvPicPr>
          <p:nvPr/>
        </p:nvPicPr>
        <p:blipFill>
          <a:blip r:embed="rId3"/>
          <a:stretch>
            <a:fillRect/>
          </a:stretch>
        </p:blipFill>
        <p:spPr>
          <a:xfrm>
            <a:off x="304800" y="2120900"/>
            <a:ext cx="4438650" cy="4070350"/>
          </a:xfrm>
          <a:prstGeom prst="rect">
            <a:avLst/>
          </a:prstGeom>
        </p:spPr>
      </p:pic>
      <p:pic>
        <p:nvPicPr>
          <p:cNvPr id="7" name="Picture 6" descr="Chart, bar chart&#10;&#10;Description automatically generated">
            <a:extLst>
              <a:ext uri="{FF2B5EF4-FFF2-40B4-BE49-F238E27FC236}">
                <a16:creationId xmlns:a16="http://schemas.microsoft.com/office/drawing/2014/main" id="{DB1E5ECA-6E0A-4868-A659-3A047D362DA0}"/>
              </a:ext>
            </a:extLst>
          </p:cNvPr>
          <p:cNvPicPr>
            <a:picLocks noChangeAspect="1"/>
          </p:cNvPicPr>
          <p:nvPr/>
        </p:nvPicPr>
        <p:blipFill>
          <a:blip r:embed="rId4"/>
          <a:stretch>
            <a:fillRect/>
          </a:stretch>
        </p:blipFill>
        <p:spPr>
          <a:xfrm>
            <a:off x="4937919" y="2082800"/>
            <a:ext cx="4121150" cy="4032250"/>
          </a:xfrm>
          <a:prstGeom prst="rect">
            <a:avLst/>
          </a:prstGeom>
        </p:spPr>
      </p:pic>
      <p:pic>
        <p:nvPicPr>
          <p:cNvPr id="8" name="Picture 7" descr="Chart, bar chart&#10;&#10;Description automatically generated">
            <a:extLst>
              <a:ext uri="{FF2B5EF4-FFF2-40B4-BE49-F238E27FC236}">
                <a16:creationId xmlns:a16="http://schemas.microsoft.com/office/drawing/2014/main" id="{A089A618-7867-538C-532C-865E48F8E891}"/>
              </a:ext>
            </a:extLst>
          </p:cNvPr>
          <p:cNvPicPr>
            <a:picLocks noChangeAspect="1"/>
          </p:cNvPicPr>
          <p:nvPr/>
        </p:nvPicPr>
        <p:blipFill>
          <a:blip r:embed="rId5"/>
          <a:stretch>
            <a:fillRect/>
          </a:stretch>
        </p:blipFill>
        <p:spPr>
          <a:xfrm>
            <a:off x="9257507" y="2114550"/>
            <a:ext cx="4083050" cy="3968750"/>
          </a:xfrm>
          <a:prstGeom prst="rect">
            <a:avLst/>
          </a:prstGeom>
        </p:spPr>
      </p:pic>
      <p:pic>
        <p:nvPicPr>
          <p:cNvPr id="9" name="Picture 8" descr="Chart, bar chart&#10;&#10;Description automatically generated">
            <a:extLst>
              <a:ext uri="{FF2B5EF4-FFF2-40B4-BE49-F238E27FC236}">
                <a16:creationId xmlns:a16="http://schemas.microsoft.com/office/drawing/2014/main" id="{DB6DF66D-D0A4-44F5-A811-C5E9A0D6CCD0}"/>
              </a:ext>
            </a:extLst>
          </p:cNvPr>
          <p:cNvPicPr>
            <a:picLocks noChangeAspect="1"/>
          </p:cNvPicPr>
          <p:nvPr/>
        </p:nvPicPr>
        <p:blipFill>
          <a:blip r:embed="rId6"/>
          <a:stretch>
            <a:fillRect/>
          </a:stretch>
        </p:blipFill>
        <p:spPr>
          <a:xfrm>
            <a:off x="4947444" y="6142037"/>
            <a:ext cx="4051300" cy="4051300"/>
          </a:xfrm>
          <a:prstGeom prst="rect">
            <a:avLst/>
          </a:prstGeom>
        </p:spPr>
      </p:pic>
      <p:pic>
        <p:nvPicPr>
          <p:cNvPr id="10" name="Picture 9" descr="Chart, bar chart&#10;&#10;Description automatically generated">
            <a:extLst>
              <a:ext uri="{FF2B5EF4-FFF2-40B4-BE49-F238E27FC236}">
                <a16:creationId xmlns:a16="http://schemas.microsoft.com/office/drawing/2014/main" id="{FFFF547E-1F01-DD22-05DE-32696B1FF7E7}"/>
              </a:ext>
            </a:extLst>
          </p:cNvPr>
          <p:cNvPicPr>
            <a:picLocks noChangeAspect="1"/>
          </p:cNvPicPr>
          <p:nvPr/>
        </p:nvPicPr>
        <p:blipFill>
          <a:blip r:embed="rId7"/>
          <a:stretch>
            <a:fillRect/>
          </a:stretch>
        </p:blipFill>
        <p:spPr>
          <a:xfrm>
            <a:off x="9257507" y="6130924"/>
            <a:ext cx="4184650" cy="4019550"/>
          </a:xfrm>
          <a:prstGeom prst="rect">
            <a:avLst/>
          </a:prstGeom>
        </p:spPr>
      </p:pic>
      <p:pic>
        <p:nvPicPr>
          <p:cNvPr id="11" name="Picture 10" descr="Chart, bar chart&#10;&#10;Description automatically generated">
            <a:extLst>
              <a:ext uri="{FF2B5EF4-FFF2-40B4-BE49-F238E27FC236}">
                <a16:creationId xmlns:a16="http://schemas.microsoft.com/office/drawing/2014/main" id="{1D57CBC7-912C-C33A-36B3-4A17F6AF7950}"/>
              </a:ext>
            </a:extLst>
          </p:cNvPr>
          <p:cNvPicPr>
            <a:picLocks noChangeAspect="1"/>
          </p:cNvPicPr>
          <p:nvPr/>
        </p:nvPicPr>
        <p:blipFill>
          <a:blip r:embed="rId8"/>
          <a:stretch>
            <a:fillRect/>
          </a:stretch>
        </p:blipFill>
        <p:spPr>
          <a:xfrm>
            <a:off x="434180" y="6175374"/>
            <a:ext cx="4171950" cy="3975100"/>
          </a:xfrm>
          <a:prstGeom prst="rect">
            <a:avLst/>
          </a:prstGeom>
        </p:spPr>
      </p:pic>
      <p:pic>
        <p:nvPicPr>
          <p:cNvPr id="12" name="Picture 11" descr="Chart, bar chart&#10;&#10;Description automatically generated">
            <a:extLst>
              <a:ext uri="{FF2B5EF4-FFF2-40B4-BE49-F238E27FC236}">
                <a16:creationId xmlns:a16="http://schemas.microsoft.com/office/drawing/2014/main" id="{C757522A-B3D2-E38A-C328-BE2CB488F626}"/>
              </a:ext>
            </a:extLst>
          </p:cNvPr>
          <p:cNvPicPr>
            <a:picLocks noChangeAspect="1"/>
          </p:cNvPicPr>
          <p:nvPr/>
        </p:nvPicPr>
        <p:blipFill>
          <a:blip r:embed="rId9"/>
          <a:stretch>
            <a:fillRect/>
          </a:stretch>
        </p:blipFill>
        <p:spPr>
          <a:xfrm>
            <a:off x="13622500" y="2019300"/>
            <a:ext cx="4184650" cy="4186237"/>
          </a:xfrm>
          <a:prstGeom prst="rect">
            <a:avLst/>
          </a:prstGeom>
        </p:spPr>
      </p:pic>
      <p:sp>
        <p:nvSpPr>
          <p:cNvPr id="13" name="AutoShape 2">
            <a:extLst>
              <a:ext uri="{FF2B5EF4-FFF2-40B4-BE49-F238E27FC236}">
                <a16:creationId xmlns:a16="http://schemas.microsoft.com/office/drawing/2014/main" id="{310149C2-7AEA-8F03-DD93-7013A3234482}"/>
              </a:ext>
            </a:extLst>
          </p:cNvPr>
          <p:cNvSpPr/>
          <p:nvPr/>
        </p:nvSpPr>
        <p:spPr>
          <a:xfrm>
            <a:off x="0" y="0"/>
            <a:ext cx="18288000" cy="1927225"/>
          </a:xfrm>
          <a:prstGeom prst="rect">
            <a:avLst/>
          </a:prstGeom>
          <a:solidFill>
            <a:srgbClr val="FFB923"/>
          </a:solidFill>
        </p:spPr>
      </p:sp>
      <p:sp>
        <p:nvSpPr>
          <p:cNvPr id="14" name="TextBox 3">
            <a:extLst>
              <a:ext uri="{FF2B5EF4-FFF2-40B4-BE49-F238E27FC236}">
                <a16:creationId xmlns:a16="http://schemas.microsoft.com/office/drawing/2014/main" id="{1B7AF731-3DB3-DFB6-9B95-41126BCC1F12}"/>
              </a:ext>
            </a:extLst>
          </p:cNvPr>
          <p:cNvSpPr txBox="1"/>
          <p:nvPr/>
        </p:nvSpPr>
        <p:spPr>
          <a:xfrm>
            <a:off x="2667000" y="266700"/>
            <a:ext cx="11897116" cy="1311898"/>
          </a:xfrm>
          <a:prstGeom prst="rect">
            <a:avLst/>
          </a:prstGeom>
        </p:spPr>
        <p:txBody>
          <a:bodyPr wrap="square" lIns="0" tIns="0" rIns="0" bIns="0" rtlCol="0" anchor="t">
            <a:spAutoFit/>
          </a:bodyPr>
          <a:lstStyle/>
          <a:p>
            <a:pPr>
              <a:lnSpc>
                <a:spcPts val="11049"/>
              </a:lnSpc>
            </a:pPr>
            <a:r>
              <a:rPr lang="en-US" sz="6600" spc="-169" dirty="0">
                <a:solidFill>
                  <a:srgbClr val="FFFFFF"/>
                </a:solidFill>
                <a:latin typeface="Hammersmith One"/>
              </a:rPr>
              <a:t>Understanding the Data</a:t>
            </a:r>
          </a:p>
        </p:txBody>
      </p:sp>
      <p:pic>
        <p:nvPicPr>
          <p:cNvPr id="15" name="Picture 4">
            <a:extLst>
              <a:ext uri="{FF2B5EF4-FFF2-40B4-BE49-F238E27FC236}">
                <a16:creationId xmlns:a16="http://schemas.microsoft.com/office/drawing/2014/main" id="{C8AF56AF-672A-A6B1-7D90-BC83892C694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5400000">
            <a:off x="1038597" y="419282"/>
            <a:ext cx="1068868" cy="1088661"/>
          </a:xfrm>
          <a:prstGeom prst="rect">
            <a:avLst/>
          </a:prstGeom>
        </p:spPr>
      </p:pic>
      <p:pic>
        <p:nvPicPr>
          <p:cNvPr id="16" name="Picture 15" descr="Chart, bar chart&#10;&#10;Description automatically generated">
            <a:extLst>
              <a:ext uri="{FF2B5EF4-FFF2-40B4-BE49-F238E27FC236}">
                <a16:creationId xmlns:a16="http://schemas.microsoft.com/office/drawing/2014/main" id="{62C488C6-1534-50D9-CD7A-AE043B6BB08A}"/>
              </a:ext>
            </a:extLst>
          </p:cNvPr>
          <p:cNvPicPr>
            <a:picLocks noChangeAspect="1"/>
          </p:cNvPicPr>
          <p:nvPr/>
        </p:nvPicPr>
        <p:blipFill>
          <a:blip r:embed="rId12"/>
          <a:stretch>
            <a:fillRect/>
          </a:stretch>
        </p:blipFill>
        <p:spPr>
          <a:xfrm>
            <a:off x="13682825" y="6231605"/>
            <a:ext cx="4064000" cy="3987800"/>
          </a:xfrm>
          <a:prstGeom prst="rect">
            <a:avLst/>
          </a:prstGeom>
        </p:spPr>
      </p:pic>
    </p:spTree>
    <p:extLst>
      <p:ext uri="{BB962C8B-B14F-4D97-AF65-F5344CB8AC3E}">
        <p14:creationId xmlns:p14="http://schemas.microsoft.com/office/powerpoint/2010/main" val="3652892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utoShape 2">
            <a:extLst>
              <a:ext uri="{FF2B5EF4-FFF2-40B4-BE49-F238E27FC236}">
                <a16:creationId xmlns:a16="http://schemas.microsoft.com/office/drawing/2014/main" id="{310149C2-7AEA-8F03-DD93-7013A3234482}"/>
              </a:ext>
            </a:extLst>
          </p:cNvPr>
          <p:cNvSpPr/>
          <p:nvPr/>
        </p:nvSpPr>
        <p:spPr>
          <a:xfrm>
            <a:off x="0" y="0"/>
            <a:ext cx="18288000" cy="1927225"/>
          </a:xfrm>
          <a:prstGeom prst="rect">
            <a:avLst/>
          </a:prstGeom>
          <a:solidFill>
            <a:srgbClr val="FFB923"/>
          </a:solidFill>
        </p:spPr>
      </p:sp>
      <p:sp>
        <p:nvSpPr>
          <p:cNvPr id="14" name="TextBox 3">
            <a:extLst>
              <a:ext uri="{FF2B5EF4-FFF2-40B4-BE49-F238E27FC236}">
                <a16:creationId xmlns:a16="http://schemas.microsoft.com/office/drawing/2014/main" id="{1B7AF731-3DB3-DFB6-9B95-41126BCC1F12}"/>
              </a:ext>
            </a:extLst>
          </p:cNvPr>
          <p:cNvSpPr txBox="1"/>
          <p:nvPr/>
        </p:nvSpPr>
        <p:spPr>
          <a:xfrm>
            <a:off x="2667000" y="266700"/>
            <a:ext cx="17373600" cy="1265731"/>
          </a:xfrm>
          <a:prstGeom prst="rect">
            <a:avLst/>
          </a:prstGeom>
        </p:spPr>
        <p:txBody>
          <a:bodyPr wrap="square" lIns="0" tIns="0" rIns="0" bIns="0" rtlCol="0" anchor="t">
            <a:spAutoFit/>
          </a:bodyPr>
          <a:lstStyle/>
          <a:p>
            <a:pPr>
              <a:lnSpc>
                <a:spcPts val="11049"/>
              </a:lnSpc>
            </a:pPr>
            <a:r>
              <a:rPr lang="en-US" sz="5000" spc="-169" dirty="0">
                <a:solidFill>
                  <a:srgbClr val="FFFFFF"/>
                </a:solidFill>
                <a:latin typeface="Hammersmith One"/>
              </a:rPr>
              <a:t>Does winning the toss means winning the match?</a:t>
            </a:r>
          </a:p>
        </p:txBody>
      </p:sp>
      <p:pic>
        <p:nvPicPr>
          <p:cNvPr id="15" name="Picture 4">
            <a:extLst>
              <a:ext uri="{FF2B5EF4-FFF2-40B4-BE49-F238E27FC236}">
                <a16:creationId xmlns:a16="http://schemas.microsoft.com/office/drawing/2014/main" id="{C8AF56AF-672A-A6B1-7D90-BC83892C69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38597" y="419282"/>
            <a:ext cx="1068868" cy="1088661"/>
          </a:xfrm>
          <a:prstGeom prst="rect">
            <a:avLst/>
          </a:prstGeom>
        </p:spPr>
      </p:pic>
      <p:pic>
        <p:nvPicPr>
          <p:cNvPr id="2" name="Picture 1" descr="Chart, pie chart&#10;&#10;Description automatically generated">
            <a:extLst>
              <a:ext uri="{FF2B5EF4-FFF2-40B4-BE49-F238E27FC236}">
                <a16:creationId xmlns:a16="http://schemas.microsoft.com/office/drawing/2014/main" id="{2C2FD7D6-E879-8572-7C57-37DC6A3220E5}"/>
              </a:ext>
            </a:extLst>
          </p:cNvPr>
          <p:cNvPicPr>
            <a:picLocks noChangeAspect="1"/>
          </p:cNvPicPr>
          <p:nvPr/>
        </p:nvPicPr>
        <p:blipFill rotWithShape="1">
          <a:blip r:embed="rId5"/>
          <a:srcRect l="27169" t="11278" r="29738"/>
          <a:stretch/>
        </p:blipFill>
        <p:spPr>
          <a:xfrm>
            <a:off x="888580" y="2746194"/>
            <a:ext cx="2743200" cy="3112477"/>
          </a:xfrm>
          <a:prstGeom prst="rect">
            <a:avLst/>
          </a:prstGeom>
        </p:spPr>
      </p:pic>
      <p:pic>
        <p:nvPicPr>
          <p:cNvPr id="3" name="Picture 2" descr="Chart, pie chart&#10;&#10;Description automatically generated">
            <a:extLst>
              <a:ext uri="{FF2B5EF4-FFF2-40B4-BE49-F238E27FC236}">
                <a16:creationId xmlns:a16="http://schemas.microsoft.com/office/drawing/2014/main" id="{7A455DDA-876F-3110-BB44-435BAE83CD35}"/>
              </a:ext>
            </a:extLst>
          </p:cNvPr>
          <p:cNvPicPr>
            <a:picLocks noChangeAspect="1"/>
          </p:cNvPicPr>
          <p:nvPr/>
        </p:nvPicPr>
        <p:blipFill rotWithShape="1">
          <a:blip r:embed="rId6"/>
          <a:srcRect l="25533" t="13337" r="29743"/>
          <a:stretch/>
        </p:blipFill>
        <p:spPr>
          <a:xfrm>
            <a:off x="5943600" y="2770782"/>
            <a:ext cx="2743200" cy="3165079"/>
          </a:xfrm>
          <a:prstGeom prst="rect">
            <a:avLst/>
          </a:prstGeom>
        </p:spPr>
      </p:pic>
      <p:pic>
        <p:nvPicPr>
          <p:cNvPr id="4" name="Picture 3" descr="Chart, pie chart, bubble chart&#10;&#10;Description automatically generated">
            <a:extLst>
              <a:ext uri="{FF2B5EF4-FFF2-40B4-BE49-F238E27FC236}">
                <a16:creationId xmlns:a16="http://schemas.microsoft.com/office/drawing/2014/main" id="{4E7D0FAA-0359-05F5-61EA-A7E692DF661C}"/>
              </a:ext>
            </a:extLst>
          </p:cNvPr>
          <p:cNvPicPr>
            <a:picLocks noChangeAspect="1"/>
          </p:cNvPicPr>
          <p:nvPr/>
        </p:nvPicPr>
        <p:blipFill rotWithShape="1">
          <a:blip r:embed="rId7"/>
          <a:srcRect l="27437" t="10663" r="32060"/>
          <a:stretch/>
        </p:blipFill>
        <p:spPr>
          <a:xfrm>
            <a:off x="10462489" y="2584985"/>
            <a:ext cx="2743199" cy="3350876"/>
          </a:xfrm>
          <a:prstGeom prst="rect">
            <a:avLst/>
          </a:prstGeom>
        </p:spPr>
      </p:pic>
      <p:pic>
        <p:nvPicPr>
          <p:cNvPr id="5" name="Picture 4" descr="Chart, pie chart&#10;&#10;Description automatically generated">
            <a:extLst>
              <a:ext uri="{FF2B5EF4-FFF2-40B4-BE49-F238E27FC236}">
                <a16:creationId xmlns:a16="http://schemas.microsoft.com/office/drawing/2014/main" id="{3EAE6AEF-8414-B5AC-7DF6-2CE4E62EFF22}"/>
              </a:ext>
            </a:extLst>
          </p:cNvPr>
          <p:cNvPicPr>
            <a:picLocks noChangeAspect="1"/>
          </p:cNvPicPr>
          <p:nvPr/>
        </p:nvPicPr>
        <p:blipFill rotWithShape="1">
          <a:blip r:embed="rId8"/>
          <a:srcRect l="24913" t="8166" r="29714"/>
          <a:stretch/>
        </p:blipFill>
        <p:spPr>
          <a:xfrm>
            <a:off x="14994470" y="2686041"/>
            <a:ext cx="2743199" cy="3172630"/>
          </a:xfrm>
          <a:prstGeom prst="rect">
            <a:avLst/>
          </a:prstGeom>
        </p:spPr>
      </p:pic>
      <p:pic>
        <p:nvPicPr>
          <p:cNvPr id="17" name="Picture 16" descr="Chart, pie chart&#10;&#10;Description automatically generated">
            <a:extLst>
              <a:ext uri="{FF2B5EF4-FFF2-40B4-BE49-F238E27FC236}">
                <a16:creationId xmlns:a16="http://schemas.microsoft.com/office/drawing/2014/main" id="{5B4D2355-A508-29D7-8490-976CEB8D6EC8}"/>
              </a:ext>
            </a:extLst>
          </p:cNvPr>
          <p:cNvPicPr>
            <a:picLocks noChangeAspect="1"/>
          </p:cNvPicPr>
          <p:nvPr/>
        </p:nvPicPr>
        <p:blipFill rotWithShape="1">
          <a:blip r:embed="rId9"/>
          <a:srcRect l="29284" t="11594" r="30175"/>
          <a:stretch/>
        </p:blipFill>
        <p:spPr>
          <a:xfrm>
            <a:off x="888580" y="6633939"/>
            <a:ext cx="2743200" cy="3346704"/>
          </a:xfrm>
          <a:prstGeom prst="rect">
            <a:avLst/>
          </a:prstGeom>
        </p:spPr>
      </p:pic>
      <p:pic>
        <p:nvPicPr>
          <p:cNvPr id="18" name="Picture 17" descr="Chart, pie chart&#10;&#10;Description automatically generated">
            <a:extLst>
              <a:ext uri="{FF2B5EF4-FFF2-40B4-BE49-F238E27FC236}">
                <a16:creationId xmlns:a16="http://schemas.microsoft.com/office/drawing/2014/main" id="{30DA363B-F79E-9EC3-2826-2AF7114A6C16}"/>
              </a:ext>
            </a:extLst>
          </p:cNvPr>
          <p:cNvPicPr>
            <a:picLocks noChangeAspect="1"/>
          </p:cNvPicPr>
          <p:nvPr/>
        </p:nvPicPr>
        <p:blipFill rotWithShape="1">
          <a:blip r:embed="rId10"/>
          <a:srcRect l="26627" t="10314" r="27491"/>
          <a:stretch/>
        </p:blipFill>
        <p:spPr>
          <a:xfrm>
            <a:off x="5943600" y="6779125"/>
            <a:ext cx="2743200" cy="3201517"/>
          </a:xfrm>
          <a:prstGeom prst="rect">
            <a:avLst/>
          </a:prstGeom>
        </p:spPr>
      </p:pic>
      <p:pic>
        <p:nvPicPr>
          <p:cNvPr id="19" name="Picture 18" descr="Chart, pie chart&#10;&#10;Description automatically generated">
            <a:extLst>
              <a:ext uri="{FF2B5EF4-FFF2-40B4-BE49-F238E27FC236}">
                <a16:creationId xmlns:a16="http://schemas.microsoft.com/office/drawing/2014/main" id="{842A3A64-6895-B137-AB8C-E23C1F3E2509}"/>
              </a:ext>
            </a:extLst>
          </p:cNvPr>
          <p:cNvPicPr>
            <a:picLocks noChangeAspect="1"/>
          </p:cNvPicPr>
          <p:nvPr/>
        </p:nvPicPr>
        <p:blipFill rotWithShape="1">
          <a:blip r:embed="rId11"/>
          <a:srcRect l="25289" t="12883" r="29371"/>
          <a:stretch/>
        </p:blipFill>
        <p:spPr>
          <a:xfrm>
            <a:off x="10462488" y="6845510"/>
            <a:ext cx="2743200" cy="3105053"/>
          </a:xfrm>
          <a:prstGeom prst="rect">
            <a:avLst/>
          </a:prstGeom>
        </p:spPr>
      </p:pic>
      <p:pic>
        <p:nvPicPr>
          <p:cNvPr id="20" name="Picture 19" descr="Chart, pie chart&#10;&#10;Description automatically generated">
            <a:extLst>
              <a:ext uri="{FF2B5EF4-FFF2-40B4-BE49-F238E27FC236}">
                <a16:creationId xmlns:a16="http://schemas.microsoft.com/office/drawing/2014/main" id="{B63E36A1-8315-2758-9B3D-D788974831B7}"/>
              </a:ext>
            </a:extLst>
          </p:cNvPr>
          <p:cNvPicPr>
            <a:picLocks noChangeAspect="1"/>
          </p:cNvPicPr>
          <p:nvPr/>
        </p:nvPicPr>
        <p:blipFill rotWithShape="1">
          <a:blip r:embed="rId12"/>
          <a:srcRect l="26708" t="13668" r="24845"/>
          <a:stretch/>
        </p:blipFill>
        <p:spPr>
          <a:xfrm>
            <a:off x="14994470" y="6951772"/>
            <a:ext cx="2743200" cy="2861625"/>
          </a:xfrm>
          <a:prstGeom prst="rect">
            <a:avLst/>
          </a:prstGeom>
        </p:spPr>
      </p:pic>
      <p:sp>
        <p:nvSpPr>
          <p:cNvPr id="21" name="TextBox 19">
            <a:extLst>
              <a:ext uri="{FF2B5EF4-FFF2-40B4-BE49-F238E27FC236}">
                <a16:creationId xmlns:a16="http://schemas.microsoft.com/office/drawing/2014/main" id="{144467B5-BA8E-D432-4971-5A63FBE72319}"/>
              </a:ext>
            </a:extLst>
          </p:cNvPr>
          <p:cNvSpPr txBox="1"/>
          <p:nvPr/>
        </p:nvSpPr>
        <p:spPr>
          <a:xfrm>
            <a:off x="582431" y="2353395"/>
            <a:ext cx="990600" cy="414857"/>
          </a:xfrm>
          <a:prstGeom prst="rect">
            <a:avLst/>
          </a:prstGeom>
        </p:spPr>
        <p:txBody>
          <a:bodyPr wrap="square" lIns="0" tIns="0" rIns="0" bIns="0" rtlCol="0" anchor="t">
            <a:spAutoFit/>
          </a:bodyPr>
          <a:lstStyle/>
          <a:p>
            <a:pPr>
              <a:lnSpc>
                <a:spcPts val="3500"/>
              </a:lnSpc>
            </a:pPr>
            <a:r>
              <a:rPr lang="en-US" sz="2500" dirty="0">
                <a:solidFill>
                  <a:srgbClr val="000000"/>
                </a:solidFill>
                <a:latin typeface="Clear Sans Regular Bold"/>
              </a:rPr>
              <a:t>CSK</a:t>
            </a:r>
          </a:p>
        </p:txBody>
      </p:sp>
      <p:sp>
        <p:nvSpPr>
          <p:cNvPr id="22" name="TextBox 19">
            <a:extLst>
              <a:ext uri="{FF2B5EF4-FFF2-40B4-BE49-F238E27FC236}">
                <a16:creationId xmlns:a16="http://schemas.microsoft.com/office/drawing/2014/main" id="{AC718CFC-4FCF-30EA-9FF0-A8827AAFA194}"/>
              </a:ext>
            </a:extLst>
          </p:cNvPr>
          <p:cNvSpPr txBox="1"/>
          <p:nvPr/>
        </p:nvSpPr>
        <p:spPr>
          <a:xfrm>
            <a:off x="5350373" y="2346245"/>
            <a:ext cx="990600" cy="414857"/>
          </a:xfrm>
          <a:prstGeom prst="rect">
            <a:avLst/>
          </a:prstGeom>
        </p:spPr>
        <p:txBody>
          <a:bodyPr wrap="square" lIns="0" tIns="0" rIns="0" bIns="0" rtlCol="0" anchor="t">
            <a:spAutoFit/>
          </a:bodyPr>
          <a:lstStyle/>
          <a:p>
            <a:pPr>
              <a:lnSpc>
                <a:spcPts val="3500"/>
              </a:lnSpc>
            </a:pPr>
            <a:r>
              <a:rPr lang="en-US" sz="2500" dirty="0">
                <a:solidFill>
                  <a:srgbClr val="000000"/>
                </a:solidFill>
                <a:latin typeface="Clear Sans Regular Bold"/>
              </a:rPr>
              <a:t>MI</a:t>
            </a:r>
          </a:p>
        </p:txBody>
      </p:sp>
      <p:sp>
        <p:nvSpPr>
          <p:cNvPr id="23" name="TextBox 19">
            <a:extLst>
              <a:ext uri="{FF2B5EF4-FFF2-40B4-BE49-F238E27FC236}">
                <a16:creationId xmlns:a16="http://schemas.microsoft.com/office/drawing/2014/main" id="{850C66F9-DD57-D648-C5D9-487347E75042}"/>
              </a:ext>
            </a:extLst>
          </p:cNvPr>
          <p:cNvSpPr txBox="1"/>
          <p:nvPr/>
        </p:nvSpPr>
        <p:spPr>
          <a:xfrm>
            <a:off x="10124255" y="2342366"/>
            <a:ext cx="990600" cy="414857"/>
          </a:xfrm>
          <a:prstGeom prst="rect">
            <a:avLst/>
          </a:prstGeom>
        </p:spPr>
        <p:txBody>
          <a:bodyPr wrap="square" lIns="0" tIns="0" rIns="0" bIns="0" rtlCol="0" anchor="t">
            <a:spAutoFit/>
          </a:bodyPr>
          <a:lstStyle/>
          <a:p>
            <a:pPr>
              <a:lnSpc>
                <a:spcPts val="3500"/>
              </a:lnSpc>
            </a:pPr>
            <a:r>
              <a:rPr lang="en-US" sz="2500" dirty="0">
                <a:solidFill>
                  <a:srgbClr val="000000"/>
                </a:solidFill>
                <a:latin typeface="Clear Sans Regular Bold"/>
              </a:rPr>
              <a:t>KKR</a:t>
            </a:r>
          </a:p>
        </p:txBody>
      </p:sp>
      <p:sp>
        <p:nvSpPr>
          <p:cNvPr id="24" name="TextBox 19">
            <a:extLst>
              <a:ext uri="{FF2B5EF4-FFF2-40B4-BE49-F238E27FC236}">
                <a16:creationId xmlns:a16="http://schemas.microsoft.com/office/drawing/2014/main" id="{4E45E515-E303-CDB1-5372-32A1800C2CAC}"/>
              </a:ext>
            </a:extLst>
          </p:cNvPr>
          <p:cNvSpPr txBox="1"/>
          <p:nvPr/>
        </p:nvSpPr>
        <p:spPr>
          <a:xfrm>
            <a:off x="14876155" y="2342366"/>
            <a:ext cx="990600" cy="414857"/>
          </a:xfrm>
          <a:prstGeom prst="rect">
            <a:avLst/>
          </a:prstGeom>
        </p:spPr>
        <p:txBody>
          <a:bodyPr wrap="square" lIns="0" tIns="0" rIns="0" bIns="0" rtlCol="0" anchor="t">
            <a:spAutoFit/>
          </a:bodyPr>
          <a:lstStyle/>
          <a:p>
            <a:pPr>
              <a:lnSpc>
                <a:spcPts val="3500"/>
              </a:lnSpc>
            </a:pPr>
            <a:r>
              <a:rPr lang="en-US" sz="2500" dirty="0">
                <a:solidFill>
                  <a:srgbClr val="000000"/>
                </a:solidFill>
                <a:latin typeface="Clear Sans Regular Bold"/>
              </a:rPr>
              <a:t>SRH</a:t>
            </a:r>
          </a:p>
        </p:txBody>
      </p:sp>
      <p:sp>
        <p:nvSpPr>
          <p:cNvPr id="29" name="TextBox 19">
            <a:extLst>
              <a:ext uri="{FF2B5EF4-FFF2-40B4-BE49-F238E27FC236}">
                <a16:creationId xmlns:a16="http://schemas.microsoft.com/office/drawing/2014/main" id="{55595CCD-D3A2-3D37-DA3D-1F949C7247BA}"/>
              </a:ext>
            </a:extLst>
          </p:cNvPr>
          <p:cNvSpPr txBox="1"/>
          <p:nvPr/>
        </p:nvSpPr>
        <p:spPr>
          <a:xfrm>
            <a:off x="582431" y="6571695"/>
            <a:ext cx="990600" cy="414857"/>
          </a:xfrm>
          <a:prstGeom prst="rect">
            <a:avLst/>
          </a:prstGeom>
        </p:spPr>
        <p:txBody>
          <a:bodyPr wrap="square" lIns="0" tIns="0" rIns="0" bIns="0" rtlCol="0" anchor="t">
            <a:spAutoFit/>
          </a:bodyPr>
          <a:lstStyle/>
          <a:p>
            <a:pPr>
              <a:lnSpc>
                <a:spcPts val="3500"/>
              </a:lnSpc>
            </a:pPr>
            <a:r>
              <a:rPr lang="en-US" sz="2500" dirty="0">
                <a:solidFill>
                  <a:srgbClr val="000000"/>
                </a:solidFill>
                <a:latin typeface="Clear Sans Regular Bold"/>
              </a:rPr>
              <a:t>KXIP</a:t>
            </a:r>
          </a:p>
        </p:txBody>
      </p:sp>
      <p:sp>
        <p:nvSpPr>
          <p:cNvPr id="30" name="TextBox 19">
            <a:extLst>
              <a:ext uri="{FF2B5EF4-FFF2-40B4-BE49-F238E27FC236}">
                <a16:creationId xmlns:a16="http://schemas.microsoft.com/office/drawing/2014/main" id="{367187F3-20D8-2EFC-6700-D07143F82E5E}"/>
              </a:ext>
            </a:extLst>
          </p:cNvPr>
          <p:cNvSpPr txBox="1"/>
          <p:nvPr/>
        </p:nvSpPr>
        <p:spPr>
          <a:xfrm>
            <a:off x="5350373" y="6571696"/>
            <a:ext cx="990600" cy="414857"/>
          </a:xfrm>
          <a:prstGeom prst="rect">
            <a:avLst/>
          </a:prstGeom>
        </p:spPr>
        <p:txBody>
          <a:bodyPr wrap="square" lIns="0" tIns="0" rIns="0" bIns="0" rtlCol="0" anchor="t">
            <a:spAutoFit/>
          </a:bodyPr>
          <a:lstStyle/>
          <a:p>
            <a:pPr>
              <a:lnSpc>
                <a:spcPts val="3500"/>
              </a:lnSpc>
            </a:pPr>
            <a:r>
              <a:rPr lang="en-US" sz="2500" dirty="0">
                <a:solidFill>
                  <a:srgbClr val="000000"/>
                </a:solidFill>
                <a:latin typeface="Clear Sans Regular Bold"/>
              </a:rPr>
              <a:t>RCB</a:t>
            </a:r>
          </a:p>
        </p:txBody>
      </p:sp>
      <p:sp>
        <p:nvSpPr>
          <p:cNvPr id="31" name="TextBox 19">
            <a:extLst>
              <a:ext uri="{FF2B5EF4-FFF2-40B4-BE49-F238E27FC236}">
                <a16:creationId xmlns:a16="http://schemas.microsoft.com/office/drawing/2014/main" id="{C7389EEB-E0E8-A342-5495-94F71EBC993A}"/>
              </a:ext>
            </a:extLst>
          </p:cNvPr>
          <p:cNvSpPr txBox="1"/>
          <p:nvPr/>
        </p:nvSpPr>
        <p:spPr>
          <a:xfrm>
            <a:off x="10118315" y="6571696"/>
            <a:ext cx="990600" cy="414857"/>
          </a:xfrm>
          <a:prstGeom prst="rect">
            <a:avLst/>
          </a:prstGeom>
        </p:spPr>
        <p:txBody>
          <a:bodyPr wrap="square" lIns="0" tIns="0" rIns="0" bIns="0" rtlCol="0" anchor="t">
            <a:spAutoFit/>
          </a:bodyPr>
          <a:lstStyle/>
          <a:p>
            <a:pPr>
              <a:lnSpc>
                <a:spcPts val="3500"/>
              </a:lnSpc>
            </a:pPr>
            <a:r>
              <a:rPr lang="en-US" sz="2500" dirty="0">
                <a:solidFill>
                  <a:srgbClr val="000000"/>
                </a:solidFill>
                <a:latin typeface="Clear Sans Regular Bold"/>
              </a:rPr>
              <a:t>RR</a:t>
            </a:r>
          </a:p>
        </p:txBody>
      </p:sp>
      <p:sp>
        <p:nvSpPr>
          <p:cNvPr id="32" name="TextBox 19">
            <a:extLst>
              <a:ext uri="{FF2B5EF4-FFF2-40B4-BE49-F238E27FC236}">
                <a16:creationId xmlns:a16="http://schemas.microsoft.com/office/drawing/2014/main" id="{0E84E95A-7C96-CB48-92A9-D958C1EBA697}"/>
              </a:ext>
            </a:extLst>
          </p:cNvPr>
          <p:cNvSpPr txBox="1"/>
          <p:nvPr/>
        </p:nvSpPr>
        <p:spPr>
          <a:xfrm>
            <a:off x="14872144" y="6571694"/>
            <a:ext cx="990600" cy="414857"/>
          </a:xfrm>
          <a:prstGeom prst="rect">
            <a:avLst/>
          </a:prstGeom>
        </p:spPr>
        <p:txBody>
          <a:bodyPr wrap="square" lIns="0" tIns="0" rIns="0" bIns="0" rtlCol="0" anchor="t">
            <a:spAutoFit/>
          </a:bodyPr>
          <a:lstStyle/>
          <a:p>
            <a:pPr>
              <a:lnSpc>
                <a:spcPts val="3500"/>
              </a:lnSpc>
            </a:pPr>
            <a:r>
              <a:rPr lang="en-US" sz="2500" dirty="0">
                <a:solidFill>
                  <a:srgbClr val="000000"/>
                </a:solidFill>
                <a:latin typeface="Clear Sans Regular Bold"/>
              </a:rPr>
              <a:t>DC</a:t>
            </a:r>
          </a:p>
        </p:txBody>
      </p:sp>
    </p:spTree>
    <p:extLst>
      <p:ext uri="{BB962C8B-B14F-4D97-AF65-F5344CB8AC3E}">
        <p14:creationId xmlns:p14="http://schemas.microsoft.com/office/powerpoint/2010/main" val="1180800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164731"/>
            <a:ext cx="9144000" cy="5143500"/>
            <a:chOff x="0" y="0"/>
            <a:chExt cx="11656613" cy="6858000"/>
          </a:xfrm>
        </p:grpSpPr>
        <p:pic>
          <p:nvPicPr>
            <p:cNvPr id="3" name="Picture 3"/>
            <p:cNvPicPr>
              <a:picLocks noChangeAspect="1"/>
            </p:cNvPicPr>
            <p:nvPr/>
          </p:nvPicPr>
          <p:blipFill>
            <a:blip r:embed="rId3"/>
            <a:srcRect t="5929" b="5929"/>
            <a:stretch>
              <a:fillRect/>
            </a:stretch>
          </p:blipFill>
          <p:spPr>
            <a:xfrm>
              <a:off x="0" y="0"/>
              <a:ext cx="11656613" cy="6858000"/>
            </a:xfrm>
            <a:prstGeom prst="rect">
              <a:avLst/>
            </a:prstGeom>
          </p:spPr>
        </p:pic>
      </p:grpSp>
      <p:sp>
        <p:nvSpPr>
          <p:cNvPr id="4" name="AutoShape 4"/>
          <p:cNvSpPr/>
          <p:nvPr/>
        </p:nvSpPr>
        <p:spPr>
          <a:xfrm>
            <a:off x="0" y="0"/>
            <a:ext cx="9144000" cy="5143500"/>
          </a:xfrm>
          <a:prstGeom prst="rect">
            <a:avLst/>
          </a:prstGeom>
          <a:solidFill>
            <a:srgbClr val="FFB923"/>
          </a:solidFill>
        </p:spPr>
      </p:sp>
      <p:sp>
        <p:nvSpPr>
          <p:cNvPr id="5" name="TextBox 5"/>
          <p:cNvSpPr txBox="1"/>
          <p:nvPr/>
        </p:nvSpPr>
        <p:spPr>
          <a:xfrm>
            <a:off x="1225153" y="2017415"/>
            <a:ext cx="6562293" cy="2821285"/>
          </a:xfrm>
          <a:prstGeom prst="rect">
            <a:avLst/>
          </a:prstGeom>
        </p:spPr>
        <p:txBody>
          <a:bodyPr lIns="0" tIns="0" rIns="0" bIns="0" rtlCol="0" anchor="t">
            <a:spAutoFit/>
          </a:bodyPr>
          <a:lstStyle/>
          <a:p>
            <a:pPr>
              <a:lnSpc>
                <a:spcPts val="11049"/>
              </a:lnSpc>
            </a:pPr>
            <a:r>
              <a:rPr lang="en-US" sz="8499" spc="-169" dirty="0">
                <a:solidFill>
                  <a:srgbClr val="FFFFFF"/>
                </a:solidFill>
                <a:latin typeface="Hammersmith One"/>
              </a:rPr>
              <a:t>Modeling Process</a:t>
            </a:r>
          </a:p>
        </p:txBody>
      </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235050" y="714004"/>
            <a:ext cx="1068868" cy="1088661"/>
          </a:xfrm>
          <a:prstGeom prst="rect">
            <a:avLst/>
          </a:prstGeom>
        </p:spPr>
      </p:pic>
      <p:sp>
        <p:nvSpPr>
          <p:cNvPr id="15" name="TextBox 14">
            <a:extLst>
              <a:ext uri="{FF2B5EF4-FFF2-40B4-BE49-F238E27FC236}">
                <a16:creationId xmlns:a16="http://schemas.microsoft.com/office/drawing/2014/main" id="{4B9103E3-8001-6A4C-BEF7-CF924236538C}"/>
              </a:ext>
            </a:extLst>
          </p:cNvPr>
          <p:cNvSpPr txBox="1"/>
          <p:nvPr/>
        </p:nvSpPr>
        <p:spPr>
          <a:xfrm>
            <a:off x="10169420" y="619857"/>
            <a:ext cx="7051780" cy="9047285"/>
          </a:xfrm>
          <a:prstGeom prst="rect">
            <a:avLst/>
          </a:prstGeom>
          <a:noFill/>
        </p:spPr>
        <p:txBody>
          <a:bodyPr wrap="square">
            <a:spAutoFit/>
          </a:bodyPr>
          <a:lstStyle/>
          <a:p>
            <a:pPr algn="just" rtl="0">
              <a:lnSpc>
                <a:spcPct val="150000"/>
              </a:lnSpc>
              <a:spcBef>
                <a:spcPts val="1500"/>
              </a:spcBef>
              <a:spcAft>
                <a:spcPts val="0"/>
              </a:spcAft>
            </a:pPr>
            <a:r>
              <a:rPr lang="en-US" sz="2000" dirty="0">
                <a:solidFill>
                  <a:srgbClr val="000000"/>
                </a:solidFill>
                <a:latin typeface="Clear Sans Regular Bold"/>
              </a:rPr>
              <a:t>Variables are predictors to predict the ‘winner’ of a match:</a:t>
            </a:r>
          </a:p>
          <a:p>
            <a:pPr marL="285750" indent="-285750" algn="just" rtl="0" fontAlgn="base">
              <a:lnSpc>
                <a:spcPct val="150000"/>
              </a:lnSpc>
              <a:spcBef>
                <a:spcPts val="1500"/>
              </a:spcBef>
              <a:spcAft>
                <a:spcPts val="0"/>
              </a:spcAft>
              <a:buFont typeface="Arial" panose="020B0604020202020204" pitchFamily="34" charset="0"/>
              <a:buChar char="•"/>
            </a:pPr>
            <a:r>
              <a:rPr lang="en-US" dirty="0">
                <a:solidFill>
                  <a:srgbClr val="000000"/>
                </a:solidFill>
                <a:latin typeface="Clear Sans Regular"/>
              </a:rPr>
              <a:t>The IPL season </a:t>
            </a:r>
          </a:p>
          <a:p>
            <a:pPr marL="285750" indent="-285750" algn="just" rtl="0" fontAlgn="base">
              <a:lnSpc>
                <a:spcPct val="150000"/>
              </a:lnSpc>
              <a:spcBef>
                <a:spcPts val="1500"/>
              </a:spcBef>
              <a:spcAft>
                <a:spcPts val="0"/>
              </a:spcAft>
              <a:buFont typeface="Arial" panose="020B0604020202020204" pitchFamily="34" charset="0"/>
              <a:buChar char="•"/>
            </a:pPr>
            <a:r>
              <a:rPr lang="en-US" dirty="0">
                <a:solidFill>
                  <a:srgbClr val="000000"/>
                </a:solidFill>
                <a:latin typeface="Clear Sans Regular"/>
              </a:rPr>
              <a:t>City where the match occurred</a:t>
            </a:r>
          </a:p>
          <a:p>
            <a:pPr marL="285750" indent="-285750" algn="just" rtl="0" fontAlgn="base">
              <a:lnSpc>
                <a:spcPct val="150000"/>
              </a:lnSpc>
              <a:spcBef>
                <a:spcPts val="1500"/>
              </a:spcBef>
              <a:spcAft>
                <a:spcPts val="0"/>
              </a:spcAft>
              <a:buFont typeface="Arial" panose="020B0604020202020204" pitchFamily="34" charset="0"/>
              <a:buChar char="•"/>
            </a:pPr>
            <a:r>
              <a:rPr lang="en-US" dirty="0">
                <a:solidFill>
                  <a:srgbClr val="000000"/>
                </a:solidFill>
                <a:latin typeface="Clear Sans Regular"/>
              </a:rPr>
              <a:t>Team 1</a:t>
            </a:r>
          </a:p>
          <a:p>
            <a:pPr marL="285750" indent="-285750" algn="just" rtl="0" fontAlgn="base">
              <a:lnSpc>
                <a:spcPct val="150000"/>
              </a:lnSpc>
              <a:spcBef>
                <a:spcPts val="1500"/>
              </a:spcBef>
              <a:spcAft>
                <a:spcPts val="0"/>
              </a:spcAft>
              <a:buFont typeface="Arial" panose="020B0604020202020204" pitchFamily="34" charset="0"/>
              <a:buChar char="•"/>
            </a:pPr>
            <a:r>
              <a:rPr lang="en-US" dirty="0">
                <a:solidFill>
                  <a:srgbClr val="000000"/>
                </a:solidFill>
                <a:latin typeface="Clear Sans Regular"/>
              </a:rPr>
              <a:t>Team 2</a:t>
            </a:r>
          </a:p>
          <a:p>
            <a:pPr marL="285750" indent="-285750" algn="just" rtl="0" fontAlgn="base">
              <a:lnSpc>
                <a:spcPct val="150000"/>
              </a:lnSpc>
              <a:spcBef>
                <a:spcPts val="1500"/>
              </a:spcBef>
              <a:spcAft>
                <a:spcPts val="0"/>
              </a:spcAft>
              <a:buFont typeface="Arial" panose="020B0604020202020204" pitchFamily="34" charset="0"/>
              <a:buChar char="•"/>
            </a:pPr>
            <a:r>
              <a:rPr lang="en-US" dirty="0">
                <a:solidFill>
                  <a:srgbClr val="000000"/>
                </a:solidFill>
                <a:latin typeface="Clear Sans Regular"/>
              </a:rPr>
              <a:t>Toss Winner</a:t>
            </a:r>
          </a:p>
          <a:p>
            <a:pPr marL="285750" indent="-285750" algn="just" rtl="0" fontAlgn="base">
              <a:lnSpc>
                <a:spcPct val="150000"/>
              </a:lnSpc>
              <a:spcBef>
                <a:spcPts val="1500"/>
              </a:spcBef>
              <a:spcAft>
                <a:spcPts val="0"/>
              </a:spcAft>
              <a:buFont typeface="Arial" panose="020B0604020202020204" pitchFamily="34" charset="0"/>
              <a:buChar char="•"/>
            </a:pPr>
            <a:r>
              <a:rPr lang="en-US" dirty="0">
                <a:solidFill>
                  <a:srgbClr val="000000"/>
                </a:solidFill>
                <a:latin typeface="Clear Sans Regular"/>
              </a:rPr>
              <a:t>Toss Decision</a:t>
            </a:r>
          </a:p>
          <a:p>
            <a:pPr marL="285750" indent="-285750" algn="just" rtl="0" fontAlgn="base">
              <a:lnSpc>
                <a:spcPct val="150000"/>
              </a:lnSpc>
              <a:spcBef>
                <a:spcPts val="1500"/>
              </a:spcBef>
              <a:spcAft>
                <a:spcPts val="0"/>
              </a:spcAft>
              <a:buFont typeface="Arial" panose="020B0604020202020204" pitchFamily="34" charset="0"/>
              <a:buChar char="•"/>
            </a:pPr>
            <a:r>
              <a:rPr lang="en-US" dirty="0">
                <a:solidFill>
                  <a:srgbClr val="000000"/>
                </a:solidFill>
                <a:latin typeface="Clear Sans Regular"/>
              </a:rPr>
              <a:t>Venue of the match</a:t>
            </a:r>
          </a:p>
          <a:p>
            <a:pPr algn="just" fontAlgn="base">
              <a:lnSpc>
                <a:spcPct val="150000"/>
              </a:lnSpc>
              <a:spcBef>
                <a:spcPts val="1500"/>
              </a:spcBef>
            </a:pPr>
            <a:br>
              <a:rPr lang="en-US" dirty="0">
                <a:solidFill>
                  <a:srgbClr val="000000"/>
                </a:solidFill>
                <a:latin typeface="Clear Sans Regular"/>
              </a:rPr>
            </a:br>
            <a:r>
              <a:rPr lang="en-US" sz="2000" dirty="0">
                <a:solidFill>
                  <a:srgbClr val="000000"/>
                </a:solidFill>
                <a:latin typeface="Clear Sans Regular Bold"/>
              </a:rPr>
              <a:t>We apply the following preprocessing steps:</a:t>
            </a:r>
          </a:p>
          <a:p>
            <a:pPr marL="285750" indent="-285750" algn="just" rtl="0" fontAlgn="base">
              <a:lnSpc>
                <a:spcPct val="150000"/>
              </a:lnSpc>
              <a:spcBef>
                <a:spcPts val="1500"/>
              </a:spcBef>
              <a:spcAft>
                <a:spcPts val="0"/>
              </a:spcAft>
              <a:buFont typeface="Arial" panose="020B0604020202020204" pitchFamily="34" charset="0"/>
              <a:buChar char="•"/>
            </a:pPr>
            <a:r>
              <a:rPr lang="en-US" dirty="0">
                <a:solidFill>
                  <a:srgbClr val="000000"/>
                </a:solidFill>
                <a:latin typeface="Clear Sans Regular"/>
              </a:rPr>
              <a:t>Encoded the </a:t>
            </a:r>
            <a:r>
              <a:rPr lang="en-US" b="1" dirty="0">
                <a:solidFill>
                  <a:srgbClr val="000000"/>
                </a:solidFill>
                <a:latin typeface="Clear Sans Regular"/>
              </a:rPr>
              <a:t>output variable </a:t>
            </a:r>
            <a:r>
              <a:rPr lang="en-US" dirty="0">
                <a:solidFill>
                  <a:srgbClr val="000000"/>
                </a:solidFill>
                <a:latin typeface="Clear Sans Regular"/>
              </a:rPr>
              <a:t>‘winner’ from 1 - 8 to represent the eight teams</a:t>
            </a:r>
          </a:p>
          <a:p>
            <a:pPr marL="285750" indent="-285750" algn="just" rtl="0" fontAlgn="base">
              <a:lnSpc>
                <a:spcPct val="150000"/>
              </a:lnSpc>
              <a:spcBef>
                <a:spcPts val="1500"/>
              </a:spcBef>
              <a:spcAft>
                <a:spcPts val="0"/>
              </a:spcAft>
              <a:buFont typeface="Arial" panose="020B0604020202020204" pitchFamily="34" charset="0"/>
              <a:buChar char="•"/>
            </a:pPr>
            <a:r>
              <a:rPr lang="en-US" b="1" dirty="0">
                <a:solidFill>
                  <a:srgbClr val="000000"/>
                </a:solidFill>
                <a:latin typeface="Clear Sans Regular"/>
              </a:rPr>
              <a:t>One hot encoded </a:t>
            </a:r>
            <a:r>
              <a:rPr lang="en-US" dirty="0">
                <a:solidFill>
                  <a:srgbClr val="000000"/>
                </a:solidFill>
                <a:latin typeface="Clear Sans Regular"/>
              </a:rPr>
              <a:t>the following variables: city, team1, team2, </a:t>
            </a:r>
            <a:r>
              <a:rPr lang="en-US" dirty="0" err="1">
                <a:solidFill>
                  <a:srgbClr val="000000"/>
                </a:solidFill>
                <a:latin typeface="Clear Sans Regular"/>
              </a:rPr>
              <a:t>toss_winner</a:t>
            </a:r>
            <a:r>
              <a:rPr lang="en-US" dirty="0">
                <a:solidFill>
                  <a:srgbClr val="000000"/>
                </a:solidFill>
                <a:latin typeface="Clear Sans Regular"/>
              </a:rPr>
              <a:t>, </a:t>
            </a:r>
            <a:r>
              <a:rPr lang="en-US" dirty="0" err="1">
                <a:solidFill>
                  <a:srgbClr val="000000"/>
                </a:solidFill>
                <a:latin typeface="Clear Sans Regular"/>
              </a:rPr>
              <a:t>toss_decision</a:t>
            </a:r>
            <a:r>
              <a:rPr lang="en-US" dirty="0">
                <a:solidFill>
                  <a:srgbClr val="000000"/>
                </a:solidFill>
                <a:latin typeface="Clear Sans Regular"/>
              </a:rPr>
              <a:t>, venue</a:t>
            </a:r>
          </a:p>
          <a:p>
            <a:pPr marL="285750" indent="-285750" algn="just" rtl="0" fontAlgn="base">
              <a:lnSpc>
                <a:spcPct val="150000"/>
              </a:lnSpc>
              <a:spcBef>
                <a:spcPts val="1500"/>
              </a:spcBef>
              <a:spcAft>
                <a:spcPts val="0"/>
              </a:spcAft>
              <a:buFont typeface="Arial" panose="020B0604020202020204" pitchFamily="34" charset="0"/>
              <a:buChar char="•"/>
            </a:pPr>
            <a:r>
              <a:rPr lang="en-US" dirty="0">
                <a:solidFill>
                  <a:srgbClr val="000000"/>
                </a:solidFill>
                <a:latin typeface="Clear Sans Regular"/>
              </a:rPr>
              <a:t>Used the 2008 - 2018 seasons data as </a:t>
            </a:r>
            <a:r>
              <a:rPr lang="en-US" b="1" dirty="0">
                <a:solidFill>
                  <a:srgbClr val="000000"/>
                </a:solidFill>
                <a:latin typeface="Clear Sans Regular"/>
              </a:rPr>
              <a:t>training data</a:t>
            </a:r>
          </a:p>
          <a:p>
            <a:pPr marL="285750" indent="-285750" algn="just" rtl="0" fontAlgn="base">
              <a:lnSpc>
                <a:spcPct val="150000"/>
              </a:lnSpc>
              <a:spcBef>
                <a:spcPts val="1500"/>
              </a:spcBef>
              <a:spcAft>
                <a:spcPts val="0"/>
              </a:spcAft>
              <a:buFont typeface="Arial" panose="020B0604020202020204" pitchFamily="34" charset="0"/>
              <a:buChar char="•"/>
            </a:pPr>
            <a:r>
              <a:rPr lang="en-US" dirty="0">
                <a:solidFill>
                  <a:srgbClr val="000000"/>
                </a:solidFill>
                <a:latin typeface="Clear Sans Regular"/>
              </a:rPr>
              <a:t>Used the 2019 season data as the </a:t>
            </a:r>
            <a:r>
              <a:rPr lang="en-US" b="1" dirty="0">
                <a:solidFill>
                  <a:srgbClr val="000000"/>
                </a:solidFill>
                <a:latin typeface="Clear Sans Regular"/>
              </a:rPr>
              <a:t>test dataset</a:t>
            </a:r>
          </a:p>
        </p:txBody>
      </p:sp>
      <p:pic>
        <p:nvPicPr>
          <p:cNvPr id="16" name="Picture 18">
            <a:extLst>
              <a:ext uri="{FF2B5EF4-FFF2-40B4-BE49-F238E27FC236}">
                <a16:creationId xmlns:a16="http://schemas.microsoft.com/office/drawing/2014/main" id="{DDF74F8B-E12B-8D04-FABA-24D74204D06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281813" y="5829300"/>
            <a:ext cx="685800" cy="688303"/>
          </a:xfrm>
          <a:prstGeom prst="rect">
            <a:avLst/>
          </a:prstGeom>
        </p:spPr>
      </p:pic>
      <p:pic>
        <p:nvPicPr>
          <p:cNvPr id="17" name="Picture 10">
            <a:extLst>
              <a:ext uri="{FF2B5EF4-FFF2-40B4-BE49-F238E27FC236}">
                <a16:creationId xmlns:a16="http://schemas.microsoft.com/office/drawing/2014/main" id="{4F283A3E-10AC-C35C-0742-9F1CC1C99BD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281813" y="572534"/>
            <a:ext cx="649639" cy="685800"/>
          </a:xfrm>
          <a:prstGeom prst="rect">
            <a:avLst/>
          </a:prstGeom>
        </p:spPr>
      </p:pic>
      <p:pic>
        <p:nvPicPr>
          <p:cNvPr id="9" name="Picture 8" descr="Table&#10;&#10;Description automatically generated">
            <a:extLst>
              <a:ext uri="{FF2B5EF4-FFF2-40B4-BE49-F238E27FC236}">
                <a16:creationId xmlns:a16="http://schemas.microsoft.com/office/drawing/2014/main" id="{146AF86F-2352-A03E-D7EF-F6AD29A28D3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065280" y="3086100"/>
            <a:ext cx="4757351" cy="1066800"/>
          </a:xfrm>
          <a:prstGeom prst="rect">
            <a:avLst/>
          </a:prstGeom>
        </p:spPr>
      </p:pic>
      <p:sp>
        <p:nvSpPr>
          <p:cNvPr id="7" name="TextBox 6">
            <a:extLst>
              <a:ext uri="{FF2B5EF4-FFF2-40B4-BE49-F238E27FC236}">
                <a16:creationId xmlns:a16="http://schemas.microsoft.com/office/drawing/2014/main" id="{A502BFEC-667E-5CBF-9399-439B0BB056A5}"/>
              </a:ext>
            </a:extLst>
          </p:cNvPr>
          <p:cNvSpPr txBox="1"/>
          <p:nvPr/>
        </p:nvSpPr>
        <p:spPr>
          <a:xfrm>
            <a:off x="13672917" y="4152900"/>
            <a:ext cx="3423047" cy="253916"/>
          </a:xfrm>
          <a:prstGeom prst="rect">
            <a:avLst/>
          </a:prstGeom>
          <a:noFill/>
        </p:spPr>
        <p:txBody>
          <a:bodyPr wrap="square" rtlCol="0">
            <a:spAutoFit/>
          </a:bodyPr>
          <a:lstStyle/>
          <a:p>
            <a:pPr algn="ctr"/>
            <a:r>
              <a:rPr lang="en-US" sz="1050" dirty="0">
                <a:latin typeface="Clear Sans Regular" panose="020B0604020202020204" charset="0"/>
                <a:cs typeface="Clear Sans Regular" panose="020B0604020202020204" charset="0"/>
              </a:rPr>
              <a:t>One hot encoding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9812467" cy="10287000"/>
          </a:xfrm>
          <a:prstGeom prst="rect">
            <a:avLst/>
          </a:prstGeom>
          <a:solidFill>
            <a:srgbClr val="FFB923"/>
          </a:solidFill>
        </p:spPr>
      </p:sp>
      <p:sp>
        <p:nvSpPr>
          <p:cNvPr id="4" name="TextBox 17">
            <a:extLst>
              <a:ext uri="{FF2B5EF4-FFF2-40B4-BE49-F238E27FC236}">
                <a16:creationId xmlns:a16="http://schemas.microsoft.com/office/drawing/2014/main" id="{3E3B454A-ADD2-FBAB-BCAD-957210C9AC42}"/>
              </a:ext>
            </a:extLst>
          </p:cNvPr>
          <p:cNvSpPr txBox="1"/>
          <p:nvPr/>
        </p:nvSpPr>
        <p:spPr>
          <a:xfrm>
            <a:off x="685800" y="2532937"/>
            <a:ext cx="6159230" cy="2333972"/>
          </a:xfrm>
          <a:prstGeom prst="rect">
            <a:avLst/>
          </a:prstGeom>
        </p:spPr>
        <p:txBody>
          <a:bodyPr lIns="0" tIns="0" rIns="0" bIns="0" rtlCol="0" anchor="t">
            <a:spAutoFit/>
          </a:bodyPr>
          <a:lstStyle/>
          <a:p>
            <a:pPr>
              <a:lnSpc>
                <a:spcPts val="9099"/>
              </a:lnSpc>
            </a:pPr>
            <a:r>
              <a:rPr lang="en-US" sz="6999" spc="-139" dirty="0">
                <a:solidFill>
                  <a:schemeClr val="bg1"/>
                </a:solidFill>
                <a:latin typeface="Hammersmith One"/>
              </a:rPr>
              <a:t>Logistic Regression</a:t>
            </a:r>
          </a:p>
        </p:txBody>
      </p:sp>
      <p:sp>
        <p:nvSpPr>
          <p:cNvPr id="6" name="TextBox 19">
            <a:extLst>
              <a:ext uri="{FF2B5EF4-FFF2-40B4-BE49-F238E27FC236}">
                <a16:creationId xmlns:a16="http://schemas.microsoft.com/office/drawing/2014/main" id="{C2413D24-22EA-E563-300D-61A5CC1ECC30}"/>
              </a:ext>
            </a:extLst>
          </p:cNvPr>
          <p:cNvSpPr txBox="1"/>
          <p:nvPr/>
        </p:nvSpPr>
        <p:spPr>
          <a:xfrm>
            <a:off x="685800" y="6276936"/>
            <a:ext cx="8458200" cy="1761380"/>
          </a:xfrm>
          <a:prstGeom prst="rect">
            <a:avLst/>
          </a:prstGeom>
        </p:spPr>
        <p:txBody>
          <a:bodyPr wrap="square" lIns="0" tIns="0" rIns="0" bIns="0" rtlCol="0" anchor="t">
            <a:spAutoFit/>
          </a:bodyPr>
          <a:lstStyle/>
          <a:p>
            <a:pPr algn="just">
              <a:lnSpc>
                <a:spcPts val="3500"/>
              </a:lnSpc>
            </a:pPr>
            <a:r>
              <a:rPr lang="en-US" sz="2500" dirty="0">
                <a:solidFill>
                  <a:schemeClr val="bg1"/>
                </a:solidFill>
                <a:latin typeface="Clear Sans Regular Bold"/>
              </a:rPr>
              <a:t>Why this model?</a:t>
            </a:r>
          </a:p>
          <a:p>
            <a:pPr algn="just">
              <a:lnSpc>
                <a:spcPts val="3500"/>
              </a:lnSpc>
            </a:pPr>
            <a:r>
              <a:rPr lang="en-US" sz="2000" dirty="0">
                <a:solidFill>
                  <a:schemeClr val="bg1"/>
                </a:solidFill>
                <a:latin typeface="Clear Sans Regular"/>
              </a:rPr>
              <a:t>A simple model in which a sigmoid function is used to find a continuous value of P(Y=1) for a given input X, which is later converted to Y=0 or Y=1 based on a threshold value. </a:t>
            </a:r>
          </a:p>
        </p:txBody>
      </p:sp>
      <p:sp>
        <p:nvSpPr>
          <p:cNvPr id="7" name="TextBox 20">
            <a:extLst>
              <a:ext uri="{FF2B5EF4-FFF2-40B4-BE49-F238E27FC236}">
                <a16:creationId xmlns:a16="http://schemas.microsoft.com/office/drawing/2014/main" id="{C8AFC6F9-3A01-6117-4348-656BE06452D1}"/>
              </a:ext>
            </a:extLst>
          </p:cNvPr>
          <p:cNvSpPr txBox="1"/>
          <p:nvPr/>
        </p:nvSpPr>
        <p:spPr>
          <a:xfrm>
            <a:off x="685800" y="8343900"/>
            <a:ext cx="6159230" cy="863698"/>
          </a:xfrm>
          <a:prstGeom prst="rect">
            <a:avLst/>
          </a:prstGeom>
        </p:spPr>
        <p:txBody>
          <a:bodyPr lIns="0" tIns="0" rIns="0" bIns="0" rtlCol="0" anchor="t">
            <a:spAutoFit/>
          </a:bodyPr>
          <a:lstStyle/>
          <a:p>
            <a:pPr algn="just">
              <a:lnSpc>
                <a:spcPts val="3500"/>
              </a:lnSpc>
            </a:pPr>
            <a:r>
              <a:rPr lang="en-US" sz="2500" dirty="0">
                <a:solidFill>
                  <a:schemeClr val="bg1"/>
                </a:solidFill>
                <a:latin typeface="Clear Sans Regular Bold"/>
              </a:rPr>
              <a:t>Accuracy</a:t>
            </a:r>
          </a:p>
          <a:p>
            <a:pPr algn="just">
              <a:lnSpc>
                <a:spcPts val="3500"/>
              </a:lnSpc>
            </a:pPr>
            <a:r>
              <a:rPr lang="en-US" sz="2000" dirty="0">
                <a:solidFill>
                  <a:schemeClr val="bg1"/>
                </a:solidFill>
                <a:latin typeface="Clear Sans Regular"/>
              </a:rPr>
              <a:t>57.63%</a:t>
            </a:r>
            <a:r>
              <a:rPr lang="en-US" sz="2500" dirty="0">
                <a:solidFill>
                  <a:schemeClr val="bg1"/>
                </a:solidFill>
                <a:latin typeface="Clear Sans Regular Bold"/>
              </a:rPr>
              <a:t> </a:t>
            </a:r>
          </a:p>
        </p:txBody>
      </p:sp>
      <p:pic>
        <p:nvPicPr>
          <p:cNvPr id="8" name="Picture 6">
            <a:extLst>
              <a:ext uri="{FF2B5EF4-FFF2-40B4-BE49-F238E27FC236}">
                <a16:creationId xmlns:a16="http://schemas.microsoft.com/office/drawing/2014/main" id="{57D19B5B-C252-7C53-ED2D-E41403F5C11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235050" y="714004"/>
            <a:ext cx="1068868" cy="1088661"/>
          </a:xfrm>
          <a:prstGeom prst="rect">
            <a:avLst/>
          </a:prstGeom>
        </p:spPr>
      </p:pic>
      <p:pic>
        <p:nvPicPr>
          <p:cNvPr id="5" name="Picture 4">
            <a:extLst>
              <a:ext uri="{FF2B5EF4-FFF2-40B4-BE49-F238E27FC236}">
                <a16:creationId xmlns:a16="http://schemas.microsoft.com/office/drawing/2014/main" id="{715B28A1-5594-0BE9-FE1A-AEE93F6C5156}"/>
              </a:ext>
            </a:extLst>
          </p:cNvPr>
          <p:cNvPicPr>
            <a:picLocks noChangeAspect="1"/>
          </p:cNvPicPr>
          <p:nvPr/>
        </p:nvPicPr>
        <p:blipFill>
          <a:blip r:embed="rId5"/>
          <a:stretch>
            <a:fillRect/>
          </a:stretch>
        </p:blipFill>
        <p:spPr>
          <a:xfrm>
            <a:off x="10516348" y="2251504"/>
            <a:ext cx="7162800" cy="5783991"/>
          </a:xfrm>
          <a:prstGeom prst="rect">
            <a:avLst/>
          </a:prstGeom>
        </p:spPr>
      </p:pic>
    </p:spTree>
    <p:extLst>
      <p:ext uri="{BB962C8B-B14F-4D97-AF65-F5344CB8AC3E}">
        <p14:creationId xmlns:p14="http://schemas.microsoft.com/office/powerpoint/2010/main" val="42250910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9812467" cy="10287000"/>
          </a:xfrm>
          <a:prstGeom prst="rect">
            <a:avLst/>
          </a:prstGeom>
          <a:solidFill>
            <a:srgbClr val="FFB923"/>
          </a:solidFill>
        </p:spPr>
      </p:sp>
      <p:sp>
        <p:nvSpPr>
          <p:cNvPr id="3" name="TextBox 17">
            <a:extLst>
              <a:ext uri="{FF2B5EF4-FFF2-40B4-BE49-F238E27FC236}">
                <a16:creationId xmlns:a16="http://schemas.microsoft.com/office/drawing/2014/main" id="{71E107D6-F2D0-54B9-15C9-B3A863820CBF}"/>
              </a:ext>
            </a:extLst>
          </p:cNvPr>
          <p:cNvSpPr txBox="1"/>
          <p:nvPr/>
        </p:nvSpPr>
        <p:spPr>
          <a:xfrm>
            <a:off x="685800" y="2532937"/>
            <a:ext cx="6159230" cy="2333972"/>
          </a:xfrm>
          <a:prstGeom prst="rect">
            <a:avLst/>
          </a:prstGeom>
        </p:spPr>
        <p:txBody>
          <a:bodyPr lIns="0" tIns="0" rIns="0" bIns="0" rtlCol="0" anchor="t">
            <a:spAutoFit/>
          </a:bodyPr>
          <a:lstStyle/>
          <a:p>
            <a:pPr>
              <a:lnSpc>
                <a:spcPts val="9099"/>
              </a:lnSpc>
            </a:pPr>
            <a:r>
              <a:rPr lang="en-US" sz="6999" spc="-139" dirty="0">
                <a:solidFill>
                  <a:schemeClr val="bg1"/>
                </a:solidFill>
                <a:latin typeface="Hammersmith One"/>
              </a:rPr>
              <a:t>K-Nearest Neighbors</a:t>
            </a:r>
          </a:p>
        </p:txBody>
      </p:sp>
      <p:pic>
        <p:nvPicPr>
          <p:cNvPr id="7" name="Picture 6">
            <a:extLst>
              <a:ext uri="{FF2B5EF4-FFF2-40B4-BE49-F238E27FC236}">
                <a16:creationId xmlns:a16="http://schemas.microsoft.com/office/drawing/2014/main" id="{9090F4EE-862F-C3A4-C1D6-7AA3F81C87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235050" y="714004"/>
            <a:ext cx="1068868" cy="1088661"/>
          </a:xfrm>
          <a:prstGeom prst="rect">
            <a:avLst/>
          </a:prstGeom>
        </p:spPr>
      </p:pic>
      <p:pic>
        <p:nvPicPr>
          <p:cNvPr id="11" name="Picture 10" descr="Chart, line chart&#10;&#10;Description automatically generated">
            <a:extLst>
              <a:ext uri="{FF2B5EF4-FFF2-40B4-BE49-F238E27FC236}">
                <a16:creationId xmlns:a16="http://schemas.microsoft.com/office/drawing/2014/main" id="{8FC24267-555A-AC4C-9F9E-1866F570E4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98267" y="2532937"/>
            <a:ext cx="7520545" cy="5769811"/>
          </a:xfrm>
          <a:prstGeom prst="rect">
            <a:avLst/>
          </a:prstGeom>
        </p:spPr>
      </p:pic>
      <p:sp>
        <p:nvSpPr>
          <p:cNvPr id="12" name="TextBox 19">
            <a:extLst>
              <a:ext uri="{FF2B5EF4-FFF2-40B4-BE49-F238E27FC236}">
                <a16:creationId xmlns:a16="http://schemas.microsoft.com/office/drawing/2014/main" id="{4AF6D7F5-7AB1-97CA-E1A7-4F32CAB2C8CA}"/>
              </a:ext>
            </a:extLst>
          </p:cNvPr>
          <p:cNvSpPr txBox="1"/>
          <p:nvPr/>
        </p:nvSpPr>
        <p:spPr>
          <a:xfrm>
            <a:off x="685800" y="6276936"/>
            <a:ext cx="8458200" cy="1296893"/>
          </a:xfrm>
          <a:prstGeom prst="rect">
            <a:avLst/>
          </a:prstGeom>
        </p:spPr>
        <p:txBody>
          <a:bodyPr wrap="square" lIns="0" tIns="0" rIns="0" bIns="0" rtlCol="0" anchor="t">
            <a:spAutoFit/>
          </a:bodyPr>
          <a:lstStyle/>
          <a:p>
            <a:pPr algn="just">
              <a:lnSpc>
                <a:spcPts val="3500"/>
              </a:lnSpc>
            </a:pPr>
            <a:r>
              <a:rPr lang="en-US" sz="2500" dirty="0">
                <a:solidFill>
                  <a:schemeClr val="bg1"/>
                </a:solidFill>
                <a:latin typeface="Clear Sans Regular Bold"/>
              </a:rPr>
              <a:t>Why this model?</a:t>
            </a:r>
          </a:p>
          <a:p>
            <a:pPr algn="just">
              <a:lnSpc>
                <a:spcPts val="3500"/>
              </a:lnSpc>
            </a:pPr>
            <a:r>
              <a:rPr lang="en-US" sz="2000" dirty="0">
                <a:solidFill>
                  <a:schemeClr val="bg1"/>
                </a:solidFill>
                <a:latin typeface="Clear Sans Regular"/>
              </a:rPr>
              <a:t>A model in which nothing is assumed about the data and just the nearby neighbors are looked at to decide the class of the test data point.</a:t>
            </a:r>
          </a:p>
        </p:txBody>
      </p:sp>
      <p:sp>
        <p:nvSpPr>
          <p:cNvPr id="13" name="TextBox 20">
            <a:extLst>
              <a:ext uri="{FF2B5EF4-FFF2-40B4-BE49-F238E27FC236}">
                <a16:creationId xmlns:a16="http://schemas.microsoft.com/office/drawing/2014/main" id="{FBDB6EE2-1730-8CAA-FDF6-7B7F2DC2B826}"/>
              </a:ext>
            </a:extLst>
          </p:cNvPr>
          <p:cNvSpPr txBox="1"/>
          <p:nvPr/>
        </p:nvSpPr>
        <p:spPr>
          <a:xfrm>
            <a:off x="685800" y="8343900"/>
            <a:ext cx="6159230" cy="863698"/>
          </a:xfrm>
          <a:prstGeom prst="rect">
            <a:avLst/>
          </a:prstGeom>
        </p:spPr>
        <p:txBody>
          <a:bodyPr lIns="0" tIns="0" rIns="0" bIns="0" rtlCol="0" anchor="t">
            <a:spAutoFit/>
          </a:bodyPr>
          <a:lstStyle/>
          <a:p>
            <a:pPr algn="just">
              <a:lnSpc>
                <a:spcPts val="3500"/>
              </a:lnSpc>
            </a:pPr>
            <a:r>
              <a:rPr lang="en-US" sz="2500" dirty="0">
                <a:solidFill>
                  <a:schemeClr val="bg1"/>
                </a:solidFill>
                <a:latin typeface="Clear Sans Regular Bold"/>
              </a:rPr>
              <a:t>Accuracy</a:t>
            </a:r>
          </a:p>
          <a:p>
            <a:pPr algn="just">
              <a:lnSpc>
                <a:spcPts val="3500"/>
              </a:lnSpc>
            </a:pPr>
            <a:r>
              <a:rPr lang="en-US" sz="2000" dirty="0">
                <a:solidFill>
                  <a:schemeClr val="bg1"/>
                </a:solidFill>
                <a:latin typeface="Clear Sans Regular"/>
              </a:rPr>
              <a:t>66.1%</a:t>
            </a:r>
            <a:r>
              <a:rPr lang="en-US" sz="2500" dirty="0">
                <a:solidFill>
                  <a:schemeClr val="bg1"/>
                </a:solidFill>
                <a:latin typeface="Clear Sans Regular Bold"/>
              </a:rPr>
              <a:t> </a:t>
            </a:r>
            <a:r>
              <a:rPr lang="en-US" sz="2000" dirty="0">
                <a:solidFill>
                  <a:schemeClr val="bg1"/>
                </a:solidFill>
                <a:latin typeface="Clear Sans Regular"/>
              </a:rPr>
              <a:t>when K=11</a:t>
            </a:r>
          </a:p>
        </p:txBody>
      </p:sp>
    </p:spTree>
    <p:extLst>
      <p:ext uri="{BB962C8B-B14F-4D97-AF65-F5344CB8AC3E}">
        <p14:creationId xmlns:p14="http://schemas.microsoft.com/office/powerpoint/2010/main" val="2583655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9812467" cy="10287000"/>
          </a:xfrm>
          <a:prstGeom prst="rect">
            <a:avLst/>
          </a:prstGeom>
          <a:solidFill>
            <a:srgbClr val="FFB923"/>
          </a:solidFill>
        </p:spPr>
      </p:sp>
      <p:sp>
        <p:nvSpPr>
          <p:cNvPr id="7" name="TextBox 17">
            <a:extLst>
              <a:ext uri="{FF2B5EF4-FFF2-40B4-BE49-F238E27FC236}">
                <a16:creationId xmlns:a16="http://schemas.microsoft.com/office/drawing/2014/main" id="{A2F5935B-D51C-B22C-9119-2AB1A5BCD29D}"/>
              </a:ext>
            </a:extLst>
          </p:cNvPr>
          <p:cNvSpPr txBox="1"/>
          <p:nvPr/>
        </p:nvSpPr>
        <p:spPr>
          <a:xfrm>
            <a:off x="685800" y="2532937"/>
            <a:ext cx="6159230" cy="2333972"/>
          </a:xfrm>
          <a:prstGeom prst="rect">
            <a:avLst/>
          </a:prstGeom>
        </p:spPr>
        <p:txBody>
          <a:bodyPr lIns="0" tIns="0" rIns="0" bIns="0" rtlCol="0" anchor="t">
            <a:spAutoFit/>
          </a:bodyPr>
          <a:lstStyle/>
          <a:p>
            <a:pPr>
              <a:lnSpc>
                <a:spcPts val="9099"/>
              </a:lnSpc>
            </a:pPr>
            <a:r>
              <a:rPr lang="en-US" sz="6999" spc="-139" dirty="0">
                <a:solidFill>
                  <a:schemeClr val="bg1"/>
                </a:solidFill>
                <a:latin typeface="Hammersmith One"/>
              </a:rPr>
              <a:t>Random Forest Classifier</a:t>
            </a:r>
          </a:p>
        </p:txBody>
      </p:sp>
      <p:pic>
        <p:nvPicPr>
          <p:cNvPr id="11" name="Picture 6">
            <a:extLst>
              <a:ext uri="{FF2B5EF4-FFF2-40B4-BE49-F238E27FC236}">
                <a16:creationId xmlns:a16="http://schemas.microsoft.com/office/drawing/2014/main" id="{10FCC9BD-0AC4-2F47-8D1C-F1BCBC1DD9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235050" y="714004"/>
            <a:ext cx="1068868" cy="1088661"/>
          </a:xfrm>
          <a:prstGeom prst="rect">
            <a:avLst/>
          </a:prstGeom>
        </p:spPr>
      </p:pic>
      <p:sp>
        <p:nvSpPr>
          <p:cNvPr id="14" name="TextBox 19">
            <a:extLst>
              <a:ext uri="{FF2B5EF4-FFF2-40B4-BE49-F238E27FC236}">
                <a16:creationId xmlns:a16="http://schemas.microsoft.com/office/drawing/2014/main" id="{CDAE610A-23B0-5FE9-14ED-857ADBD5126E}"/>
              </a:ext>
            </a:extLst>
          </p:cNvPr>
          <p:cNvSpPr txBox="1"/>
          <p:nvPr/>
        </p:nvSpPr>
        <p:spPr>
          <a:xfrm>
            <a:off x="685800" y="6276936"/>
            <a:ext cx="8458200" cy="1745734"/>
          </a:xfrm>
          <a:prstGeom prst="rect">
            <a:avLst/>
          </a:prstGeom>
        </p:spPr>
        <p:txBody>
          <a:bodyPr wrap="square" lIns="0" tIns="0" rIns="0" bIns="0" rtlCol="0" anchor="t">
            <a:spAutoFit/>
          </a:bodyPr>
          <a:lstStyle/>
          <a:p>
            <a:pPr algn="just">
              <a:lnSpc>
                <a:spcPts val="3500"/>
              </a:lnSpc>
            </a:pPr>
            <a:r>
              <a:rPr lang="en-US" sz="2500" dirty="0">
                <a:solidFill>
                  <a:schemeClr val="bg1"/>
                </a:solidFill>
                <a:latin typeface="Clear Sans Regular Bold"/>
              </a:rPr>
              <a:t>Why this model?</a:t>
            </a:r>
          </a:p>
          <a:p>
            <a:pPr algn="just">
              <a:lnSpc>
                <a:spcPts val="3500"/>
              </a:lnSpc>
            </a:pPr>
            <a:r>
              <a:rPr lang="en-US" sz="2000" dirty="0">
                <a:solidFill>
                  <a:schemeClr val="bg1"/>
                </a:solidFill>
                <a:latin typeface="Clear Sans Regular"/>
              </a:rPr>
              <a:t>Decision trees are tree-like model of decisions and Random forest model is set of multiple decision trees to prevent overfitting. Decision tree models are ideal in our case since we have a lot of categorical data.</a:t>
            </a:r>
          </a:p>
        </p:txBody>
      </p:sp>
      <p:sp>
        <p:nvSpPr>
          <p:cNvPr id="15" name="TextBox 20">
            <a:extLst>
              <a:ext uri="{FF2B5EF4-FFF2-40B4-BE49-F238E27FC236}">
                <a16:creationId xmlns:a16="http://schemas.microsoft.com/office/drawing/2014/main" id="{01556668-FA66-2074-345D-513B44A25E5F}"/>
              </a:ext>
            </a:extLst>
          </p:cNvPr>
          <p:cNvSpPr txBox="1"/>
          <p:nvPr/>
        </p:nvSpPr>
        <p:spPr>
          <a:xfrm>
            <a:off x="685800" y="8343900"/>
            <a:ext cx="6159230" cy="863698"/>
          </a:xfrm>
          <a:prstGeom prst="rect">
            <a:avLst/>
          </a:prstGeom>
        </p:spPr>
        <p:txBody>
          <a:bodyPr lIns="0" tIns="0" rIns="0" bIns="0" rtlCol="0" anchor="t">
            <a:spAutoFit/>
          </a:bodyPr>
          <a:lstStyle/>
          <a:p>
            <a:pPr algn="just">
              <a:lnSpc>
                <a:spcPts val="3500"/>
              </a:lnSpc>
            </a:pPr>
            <a:r>
              <a:rPr lang="en-US" sz="2500" dirty="0">
                <a:solidFill>
                  <a:schemeClr val="bg1"/>
                </a:solidFill>
                <a:latin typeface="Clear Sans Regular Bold"/>
              </a:rPr>
              <a:t>Accuracy</a:t>
            </a:r>
          </a:p>
          <a:p>
            <a:pPr algn="just">
              <a:lnSpc>
                <a:spcPts val="3500"/>
              </a:lnSpc>
            </a:pPr>
            <a:r>
              <a:rPr lang="en-US" sz="2000" dirty="0">
                <a:solidFill>
                  <a:schemeClr val="bg1"/>
                </a:solidFill>
                <a:latin typeface="Clear Sans Regular"/>
              </a:rPr>
              <a:t>61.02%</a:t>
            </a:r>
            <a:r>
              <a:rPr lang="en-US" sz="2500" dirty="0">
                <a:solidFill>
                  <a:schemeClr val="bg1"/>
                </a:solidFill>
                <a:latin typeface="Clear Sans Regular Bold"/>
              </a:rPr>
              <a:t> </a:t>
            </a:r>
          </a:p>
        </p:txBody>
      </p:sp>
      <p:pic>
        <p:nvPicPr>
          <p:cNvPr id="17" name="Picture 16" descr="Graphical user interface&#10;&#10;Description automatically generated">
            <a:extLst>
              <a:ext uri="{FF2B5EF4-FFF2-40B4-BE49-F238E27FC236}">
                <a16:creationId xmlns:a16="http://schemas.microsoft.com/office/drawing/2014/main" id="{B7B965FB-EDFE-8476-E62D-D878CA628E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85421" y="838200"/>
            <a:ext cx="8610600" cy="8610600"/>
          </a:xfrm>
          <a:prstGeom prst="rect">
            <a:avLst/>
          </a:prstGeom>
        </p:spPr>
      </p:pic>
    </p:spTree>
    <p:extLst>
      <p:ext uri="{BB962C8B-B14F-4D97-AF65-F5344CB8AC3E}">
        <p14:creationId xmlns:p14="http://schemas.microsoft.com/office/powerpoint/2010/main" val="3801030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9812467" cy="10287000"/>
          </a:xfrm>
          <a:prstGeom prst="rect">
            <a:avLst/>
          </a:prstGeom>
          <a:solidFill>
            <a:srgbClr val="FFB923"/>
          </a:solidFill>
        </p:spPr>
      </p:sp>
      <p:sp>
        <p:nvSpPr>
          <p:cNvPr id="7" name="TextBox 17">
            <a:extLst>
              <a:ext uri="{FF2B5EF4-FFF2-40B4-BE49-F238E27FC236}">
                <a16:creationId xmlns:a16="http://schemas.microsoft.com/office/drawing/2014/main" id="{89ECB6CE-0D59-AE16-6C2B-E3A6529E2D77}"/>
              </a:ext>
            </a:extLst>
          </p:cNvPr>
          <p:cNvSpPr txBox="1"/>
          <p:nvPr/>
        </p:nvSpPr>
        <p:spPr>
          <a:xfrm>
            <a:off x="685800" y="2532937"/>
            <a:ext cx="6159230" cy="2333972"/>
          </a:xfrm>
          <a:prstGeom prst="rect">
            <a:avLst/>
          </a:prstGeom>
        </p:spPr>
        <p:txBody>
          <a:bodyPr lIns="0" tIns="0" rIns="0" bIns="0" rtlCol="0" anchor="t">
            <a:spAutoFit/>
          </a:bodyPr>
          <a:lstStyle/>
          <a:p>
            <a:pPr>
              <a:lnSpc>
                <a:spcPts val="9099"/>
              </a:lnSpc>
            </a:pPr>
            <a:r>
              <a:rPr lang="en-US" sz="6999" spc="-139" dirty="0">
                <a:solidFill>
                  <a:schemeClr val="bg1"/>
                </a:solidFill>
                <a:latin typeface="Hammersmith One"/>
              </a:rPr>
              <a:t>Naive Bayes Classifier</a:t>
            </a:r>
          </a:p>
        </p:txBody>
      </p:sp>
      <p:pic>
        <p:nvPicPr>
          <p:cNvPr id="11" name="Picture 6">
            <a:extLst>
              <a:ext uri="{FF2B5EF4-FFF2-40B4-BE49-F238E27FC236}">
                <a16:creationId xmlns:a16="http://schemas.microsoft.com/office/drawing/2014/main" id="{B39C676A-EF91-4E2A-E48B-C80F12FD2B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235050" y="714004"/>
            <a:ext cx="1068868" cy="1088661"/>
          </a:xfrm>
          <a:prstGeom prst="rect">
            <a:avLst/>
          </a:prstGeom>
        </p:spPr>
      </p:pic>
      <p:sp>
        <p:nvSpPr>
          <p:cNvPr id="14" name="TextBox 19">
            <a:extLst>
              <a:ext uri="{FF2B5EF4-FFF2-40B4-BE49-F238E27FC236}">
                <a16:creationId xmlns:a16="http://schemas.microsoft.com/office/drawing/2014/main" id="{07FF6BAA-8CD4-43CD-09E7-CEC5881B8A78}"/>
              </a:ext>
            </a:extLst>
          </p:cNvPr>
          <p:cNvSpPr txBox="1"/>
          <p:nvPr/>
        </p:nvSpPr>
        <p:spPr>
          <a:xfrm>
            <a:off x="685800" y="6276936"/>
            <a:ext cx="8458200" cy="1745734"/>
          </a:xfrm>
          <a:prstGeom prst="rect">
            <a:avLst/>
          </a:prstGeom>
        </p:spPr>
        <p:txBody>
          <a:bodyPr wrap="square" lIns="0" tIns="0" rIns="0" bIns="0" rtlCol="0" anchor="t">
            <a:spAutoFit/>
          </a:bodyPr>
          <a:lstStyle/>
          <a:p>
            <a:pPr algn="just">
              <a:lnSpc>
                <a:spcPts val="3500"/>
              </a:lnSpc>
            </a:pPr>
            <a:r>
              <a:rPr lang="en-US" sz="2500" dirty="0">
                <a:solidFill>
                  <a:schemeClr val="bg1"/>
                </a:solidFill>
                <a:latin typeface="Clear Sans Regular Bold"/>
              </a:rPr>
              <a:t>Why this model?</a:t>
            </a:r>
          </a:p>
          <a:p>
            <a:pPr algn="just">
              <a:lnSpc>
                <a:spcPts val="3500"/>
              </a:lnSpc>
            </a:pPr>
            <a:r>
              <a:rPr lang="en-US" sz="2000" dirty="0">
                <a:solidFill>
                  <a:schemeClr val="bg1"/>
                </a:solidFill>
                <a:latin typeface="Clear Sans Regular"/>
              </a:rPr>
              <a:t>Since most of our predictors are independent of each other, we try Naive Bayes classifier in which the model uses the Bayes Theorem to calculate the conditional probability of an event.</a:t>
            </a:r>
          </a:p>
        </p:txBody>
      </p:sp>
      <p:sp>
        <p:nvSpPr>
          <p:cNvPr id="15" name="TextBox 20">
            <a:extLst>
              <a:ext uri="{FF2B5EF4-FFF2-40B4-BE49-F238E27FC236}">
                <a16:creationId xmlns:a16="http://schemas.microsoft.com/office/drawing/2014/main" id="{954D90BE-9ABF-F37A-2DEF-31A660B2F41B}"/>
              </a:ext>
            </a:extLst>
          </p:cNvPr>
          <p:cNvSpPr txBox="1"/>
          <p:nvPr/>
        </p:nvSpPr>
        <p:spPr>
          <a:xfrm>
            <a:off x="685800" y="8343900"/>
            <a:ext cx="6159230" cy="863698"/>
          </a:xfrm>
          <a:prstGeom prst="rect">
            <a:avLst/>
          </a:prstGeom>
        </p:spPr>
        <p:txBody>
          <a:bodyPr lIns="0" tIns="0" rIns="0" bIns="0" rtlCol="0" anchor="t">
            <a:spAutoFit/>
          </a:bodyPr>
          <a:lstStyle/>
          <a:p>
            <a:pPr algn="just">
              <a:lnSpc>
                <a:spcPts val="3500"/>
              </a:lnSpc>
            </a:pPr>
            <a:r>
              <a:rPr lang="en-US" sz="2500" dirty="0">
                <a:solidFill>
                  <a:schemeClr val="bg1"/>
                </a:solidFill>
                <a:latin typeface="Clear Sans Regular Bold"/>
              </a:rPr>
              <a:t>Accuracy</a:t>
            </a:r>
          </a:p>
          <a:p>
            <a:pPr algn="just">
              <a:lnSpc>
                <a:spcPts val="3500"/>
              </a:lnSpc>
            </a:pPr>
            <a:r>
              <a:rPr lang="en-US" sz="2000" dirty="0">
                <a:solidFill>
                  <a:schemeClr val="bg1"/>
                </a:solidFill>
                <a:latin typeface="Clear Sans Regular"/>
              </a:rPr>
              <a:t>71.2%</a:t>
            </a:r>
          </a:p>
        </p:txBody>
      </p:sp>
      <p:pic>
        <p:nvPicPr>
          <p:cNvPr id="17" name="Picture 16" descr="Chart, line chart&#10;&#10;Description automatically generated">
            <a:extLst>
              <a:ext uri="{FF2B5EF4-FFF2-40B4-BE49-F238E27FC236}">
                <a16:creationId xmlns:a16="http://schemas.microsoft.com/office/drawing/2014/main" id="{35F551BA-8BF6-AF5A-E1FD-DC80AB3779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87000" y="2568729"/>
            <a:ext cx="7505700" cy="5149542"/>
          </a:xfrm>
          <a:prstGeom prst="rect">
            <a:avLst/>
          </a:prstGeom>
        </p:spPr>
      </p:pic>
    </p:spTree>
    <p:extLst>
      <p:ext uri="{BB962C8B-B14F-4D97-AF65-F5344CB8AC3E}">
        <p14:creationId xmlns:p14="http://schemas.microsoft.com/office/powerpoint/2010/main" val="1291052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0" y="0"/>
            <a:ext cx="18288000" cy="3768585"/>
          </a:xfrm>
          <a:prstGeom prst="rect">
            <a:avLst/>
          </a:prstGeom>
          <a:solidFill>
            <a:srgbClr val="FFB923"/>
          </a:solidFill>
        </p:spPr>
      </p:sp>
      <p:grpSp>
        <p:nvGrpSpPr>
          <p:cNvPr id="12" name="Group 12"/>
          <p:cNvGrpSpPr/>
          <p:nvPr/>
        </p:nvGrpSpPr>
        <p:grpSpPr>
          <a:xfrm>
            <a:off x="1028700" y="858556"/>
            <a:ext cx="6685111" cy="2051473"/>
            <a:chOff x="0" y="0"/>
            <a:chExt cx="8913481" cy="2735297"/>
          </a:xfrm>
        </p:grpSpPr>
        <p:sp>
          <p:nvSpPr>
            <p:cNvPr id="13" name="TextBox 13"/>
            <p:cNvSpPr txBox="1"/>
            <p:nvPr/>
          </p:nvSpPr>
          <p:spPr>
            <a:xfrm>
              <a:off x="0" y="2003989"/>
              <a:ext cx="8796687" cy="731308"/>
            </a:xfrm>
            <a:prstGeom prst="rect">
              <a:avLst/>
            </a:prstGeom>
          </p:spPr>
          <p:txBody>
            <a:bodyPr lIns="0" tIns="0" rIns="0" bIns="0" rtlCol="0" anchor="t">
              <a:spAutoFit/>
            </a:bodyPr>
            <a:lstStyle/>
            <a:p>
              <a:pPr>
                <a:lnSpc>
                  <a:spcPts val="4550"/>
                </a:lnSpc>
              </a:pPr>
              <a:r>
                <a:rPr lang="en-US" sz="3500">
                  <a:solidFill>
                    <a:srgbClr val="FFFFFF"/>
                  </a:solidFill>
                  <a:latin typeface="Hammersmith One"/>
                </a:rPr>
                <a:t>Our Key Talking Points</a:t>
              </a:r>
            </a:p>
          </p:txBody>
        </p:sp>
        <p:sp>
          <p:nvSpPr>
            <p:cNvPr id="14" name="TextBox 14"/>
            <p:cNvSpPr txBox="1"/>
            <p:nvPr/>
          </p:nvSpPr>
          <p:spPr>
            <a:xfrm>
              <a:off x="0" y="-85725"/>
              <a:ext cx="8913481" cy="1808692"/>
            </a:xfrm>
            <a:prstGeom prst="rect">
              <a:avLst/>
            </a:prstGeom>
          </p:spPr>
          <p:txBody>
            <a:bodyPr lIns="0" tIns="0" rIns="0" bIns="0" rtlCol="0" anchor="t">
              <a:spAutoFit/>
            </a:bodyPr>
            <a:lstStyle/>
            <a:p>
              <a:pPr marL="0" lvl="0" indent="0" algn="l">
                <a:lnSpc>
                  <a:spcPts val="11049"/>
                </a:lnSpc>
                <a:spcBef>
                  <a:spcPct val="0"/>
                </a:spcBef>
              </a:pPr>
              <a:r>
                <a:rPr lang="en-US" sz="8499" spc="-169">
                  <a:solidFill>
                    <a:srgbClr val="FFFFFF"/>
                  </a:solidFill>
                  <a:latin typeface="Hammersmith One"/>
                </a:rPr>
                <a:t>Agenda</a:t>
              </a:r>
            </a:p>
          </p:txBody>
        </p:sp>
      </p:grpSp>
      <p:sp>
        <p:nvSpPr>
          <p:cNvPr id="15" name="TextBox 15"/>
          <p:cNvSpPr txBox="1"/>
          <p:nvPr/>
        </p:nvSpPr>
        <p:spPr>
          <a:xfrm>
            <a:off x="3446496" y="5170939"/>
            <a:ext cx="5218693" cy="577081"/>
          </a:xfrm>
          <a:prstGeom prst="rect">
            <a:avLst/>
          </a:prstGeom>
        </p:spPr>
        <p:txBody>
          <a:bodyPr lIns="0" tIns="0" rIns="0" bIns="0" rtlCol="0" anchor="t">
            <a:spAutoFit/>
          </a:bodyPr>
          <a:lstStyle/>
          <a:p>
            <a:pPr marL="0" lvl="0" indent="0" algn="l">
              <a:lnSpc>
                <a:spcPts val="4549"/>
              </a:lnSpc>
              <a:spcBef>
                <a:spcPct val="0"/>
              </a:spcBef>
            </a:pPr>
            <a:r>
              <a:rPr lang="en-US" sz="3499" dirty="0">
                <a:solidFill>
                  <a:srgbClr val="000000"/>
                </a:solidFill>
                <a:latin typeface="Hammersmith One Bold"/>
              </a:rPr>
              <a:t>Where We Are Now</a:t>
            </a:r>
          </a:p>
        </p:txBody>
      </p:sp>
      <p:sp>
        <p:nvSpPr>
          <p:cNvPr id="16" name="TextBox 16"/>
          <p:cNvSpPr txBox="1"/>
          <p:nvPr/>
        </p:nvSpPr>
        <p:spPr>
          <a:xfrm>
            <a:off x="3446496" y="8205196"/>
            <a:ext cx="5218693" cy="577081"/>
          </a:xfrm>
          <a:prstGeom prst="rect">
            <a:avLst/>
          </a:prstGeom>
        </p:spPr>
        <p:txBody>
          <a:bodyPr lIns="0" tIns="0" rIns="0" bIns="0" rtlCol="0" anchor="t">
            <a:spAutoFit/>
          </a:bodyPr>
          <a:lstStyle/>
          <a:p>
            <a:pPr marL="0" lvl="0" indent="0" algn="l">
              <a:lnSpc>
                <a:spcPts val="4549"/>
              </a:lnSpc>
              <a:spcBef>
                <a:spcPct val="0"/>
              </a:spcBef>
            </a:pPr>
            <a:r>
              <a:rPr lang="en-US" sz="3499" dirty="0">
                <a:solidFill>
                  <a:srgbClr val="000000"/>
                </a:solidFill>
                <a:latin typeface="Hammersmith One Bold"/>
              </a:rPr>
              <a:t>How We Will Get There</a:t>
            </a:r>
          </a:p>
        </p:txBody>
      </p:sp>
      <p:sp>
        <p:nvSpPr>
          <p:cNvPr id="17" name="TextBox 17"/>
          <p:cNvSpPr txBox="1"/>
          <p:nvPr/>
        </p:nvSpPr>
        <p:spPr>
          <a:xfrm>
            <a:off x="10447107" y="6694671"/>
            <a:ext cx="5218693" cy="577081"/>
          </a:xfrm>
          <a:prstGeom prst="rect">
            <a:avLst/>
          </a:prstGeom>
        </p:spPr>
        <p:txBody>
          <a:bodyPr lIns="0" tIns="0" rIns="0" bIns="0" rtlCol="0" anchor="t">
            <a:spAutoFit/>
          </a:bodyPr>
          <a:lstStyle/>
          <a:p>
            <a:pPr marL="0" lvl="0" indent="0" algn="l">
              <a:lnSpc>
                <a:spcPts val="4549"/>
              </a:lnSpc>
              <a:spcBef>
                <a:spcPct val="0"/>
              </a:spcBef>
            </a:pPr>
            <a:r>
              <a:rPr lang="en-US" sz="3499" dirty="0">
                <a:solidFill>
                  <a:srgbClr val="000000"/>
                </a:solidFill>
                <a:latin typeface="Hammersmith One Bold"/>
              </a:rPr>
              <a:t>Modeling</a:t>
            </a:r>
          </a:p>
        </p:txBody>
      </p:sp>
      <p:sp>
        <p:nvSpPr>
          <p:cNvPr id="18" name="TextBox 18"/>
          <p:cNvSpPr txBox="1"/>
          <p:nvPr/>
        </p:nvSpPr>
        <p:spPr>
          <a:xfrm>
            <a:off x="3446496" y="6694671"/>
            <a:ext cx="5218693" cy="577081"/>
          </a:xfrm>
          <a:prstGeom prst="rect">
            <a:avLst/>
          </a:prstGeom>
        </p:spPr>
        <p:txBody>
          <a:bodyPr lIns="0" tIns="0" rIns="0" bIns="0" rtlCol="0" anchor="t">
            <a:spAutoFit/>
          </a:bodyPr>
          <a:lstStyle/>
          <a:p>
            <a:pPr marL="0" lvl="0" indent="0" algn="l">
              <a:lnSpc>
                <a:spcPts val="4549"/>
              </a:lnSpc>
              <a:spcBef>
                <a:spcPct val="0"/>
              </a:spcBef>
            </a:pPr>
            <a:r>
              <a:rPr lang="en-US" sz="3499" dirty="0">
                <a:solidFill>
                  <a:srgbClr val="000000"/>
                </a:solidFill>
                <a:latin typeface="Hammersmith One Bold"/>
              </a:rPr>
              <a:t>Industry Analysis</a:t>
            </a:r>
          </a:p>
        </p:txBody>
      </p:sp>
      <p:sp>
        <p:nvSpPr>
          <p:cNvPr id="19" name="TextBox 19"/>
          <p:cNvSpPr txBox="1"/>
          <p:nvPr/>
        </p:nvSpPr>
        <p:spPr>
          <a:xfrm>
            <a:off x="10447107" y="5170939"/>
            <a:ext cx="5218693" cy="577081"/>
          </a:xfrm>
          <a:prstGeom prst="rect">
            <a:avLst/>
          </a:prstGeom>
        </p:spPr>
        <p:txBody>
          <a:bodyPr lIns="0" tIns="0" rIns="0" bIns="0" rtlCol="0" anchor="t">
            <a:spAutoFit/>
          </a:bodyPr>
          <a:lstStyle/>
          <a:p>
            <a:pPr marL="0" lvl="0" indent="0" algn="l">
              <a:lnSpc>
                <a:spcPts val="4549"/>
              </a:lnSpc>
              <a:spcBef>
                <a:spcPct val="0"/>
              </a:spcBef>
            </a:pPr>
            <a:r>
              <a:rPr lang="en-US" sz="3499" dirty="0">
                <a:solidFill>
                  <a:srgbClr val="000000"/>
                </a:solidFill>
                <a:latin typeface="Hammersmith One Bold"/>
              </a:rPr>
              <a:t>Understanding Data</a:t>
            </a:r>
          </a:p>
        </p:txBody>
      </p:sp>
      <p:sp>
        <p:nvSpPr>
          <p:cNvPr id="20" name="TextBox 20"/>
          <p:cNvSpPr txBox="1"/>
          <p:nvPr/>
        </p:nvSpPr>
        <p:spPr>
          <a:xfrm>
            <a:off x="10447107" y="8205196"/>
            <a:ext cx="5218693" cy="577081"/>
          </a:xfrm>
          <a:prstGeom prst="rect">
            <a:avLst/>
          </a:prstGeom>
        </p:spPr>
        <p:txBody>
          <a:bodyPr lIns="0" tIns="0" rIns="0" bIns="0" rtlCol="0" anchor="t">
            <a:spAutoFit/>
          </a:bodyPr>
          <a:lstStyle/>
          <a:p>
            <a:pPr marL="0" lvl="0" indent="0" algn="l">
              <a:lnSpc>
                <a:spcPts val="4549"/>
              </a:lnSpc>
              <a:spcBef>
                <a:spcPct val="0"/>
              </a:spcBef>
            </a:pPr>
            <a:r>
              <a:rPr lang="en-US" sz="3499" dirty="0">
                <a:solidFill>
                  <a:srgbClr val="000000"/>
                </a:solidFill>
                <a:latin typeface="Hammersmith One Bold"/>
              </a:rPr>
              <a:t>Conclusion</a:t>
            </a:r>
          </a:p>
        </p:txBody>
      </p:sp>
      <p:pic>
        <p:nvPicPr>
          <p:cNvPr id="21" name="Picture 21"/>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50" r="34"/>
          <a:stretch>
            <a:fillRect/>
          </a:stretch>
        </p:blipFill>
        <p:spPr>
          <a:xfrm rot="5400000">
            <a:off x="2758918" y="5313348"/>
            <a:ext cx="341686" cy="341976"/>
          </a:xfrm>
          <a:prstGeom prst="rect">
            <a:avLst/>
          </a:prstGeom>
        </p:spPr>
      </p:pic>
      <p:pic>
        <p:nvPicPr>
          <p:cNvPr id="22" name="Picture 2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50" r="34"/>
          <a:stretch>
            <a:fillRect/>
          </a:stretch>
        </p:blipFill>
        <p:spPr>
          <a:xfrm rot="5400000">
            <a:off x="9798894" y="5313348"/>
            <a:ext cx="341686" cy="341976"/>
          </a:xfrm>
          <a:prstGeom prst="rect">
            <a:avLst/>
          </a:prstGeom>
        </p:spPr>
      </p:pic>
      <p:pic>
        <p:nvPicPr>
          <p:cNvPr id="23" name="Picture 2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50" r="34"/>
          <a:stretch>
            <a:fillRect/>
          </a:stretch>
        </p:blipFill>
        <p:spPr>
          <a:xfrm rot="5400000">
            <a:off x="2758918" y="6815783"/>
            <a:ext cx="341686" cy="341976"/>
          </a:xfrm>
          <a:prstGeom prst="rect">
            <a:avLst/>
          </a:prstGeom>
        </p:spPr>
      </p:pic>
      <p:pic>
        <p:nvPicPr>
          <p:cNvPr id="24" name="Picture 2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50" r="34"/>
          <a:stretch>
            <a:fillRect/>
          </a:stretch>
        </p:blipFill>
        <p:spPr>
          <a:xfrm rot="5400000">
            <a:off x="9798894" y="6815783"/>
            <a:ext cx="341686" cy="341976"/>
          </a:xfrm>
          <a:prstGeom prst="rect">
            <a:avLst/>
          </a:prstGeom>
        </p:spPr>
      </p:pic>
      <p:pic>
        <p:nvPicPr>
          <p:cNvPr id="25" name="Picture 2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50" r="34"/>
          <a:stretch>
            <a:fillRect/>
          </a:stretch>
        </p:blipFill>
        <p:spPr>
          <a:xfrm rot="5400000">
            <a:off x="2758918" y="8326308"/>
            <a:ext cx="341686" cy="341976"/>
          </a:xfrm>
          <a:prstGeom prst="rect">
            <a:avLst/>
          </a:prstGeom>
        </p:spPr>
      </p:pic>
      <p:pic>
        <p:nvPicPr>
          <p:cNvPr id="26" name="Picture 2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50" r="34"/>
          <a:stretch>
            <a:fillRect/>
          </a:stretch>
        </p:blipFill>
        <p:spPr>
          <a:xfrm rot="5400000">
            <a:off x="9798894" y="8326308"/>
            <a:ext cx="341686" cy="34197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60" t="21264" r="6608" b="71845"/>
          <a:stretch>
            <a:fillRect/>
          </a:stretch>
        </p:blipFill>
        <p:spPr>
          <a:xfrm>
            <a:off x="5316604" y="9831612"/>
            <a:ext cx="12971396" cy="455388"/>
          </a:xfrm>
          <a:prstGeom prst="rect">
            <a:avLst/>
          </a:prstGeom>
        </p:spPr>
      </p:pic>
      <p:grpSp>
        <p:nvGrpSpPr>
          <p:cNvPr id="5" name="Group 5"/>
          <p:cNvGrpSpPr/>
          <p:nvPr/>
        </p:nvGrpSpPr>
        <p:grpSpPr>
          <a:xfrm>
            <a:off x="6384960" y="1117434"/>
            <a:ext cx="9845640" cy="1738215"/>
            <a:chOff x="0" y="-57151"/>
            <a:chExt cx="13127521" cy="2317620"/>
          </a:xfrm>
        </p:grpSpPr>
        <p:sp>
          <p:nvSpPr>
            <p:cNvPr id="6" name="TextBox 6"/>
            <p:cNvSpPr txBox="1"/>
            <p:nvPr/>
          </p:nvSpPr>
          <p:spPr>
            <a:xfrm>
              <a:off x="0" y="899413"/>
              <a:ext cx="12222898" cy="1361056"/>
            </a:xfrm>
            <a:prstGeom prst="rect">
              <a:avLst/>
            </a:prstGeom>
          </p:spPr>
          <p:txBody>
            <a:bodyPr lIns="0" tIns="0" rIns="0" bIns="0" rtlCol="0" anchor="t">
              <a:spAutoFit/>
            </a:bodyPr>
            <a:lstStyle/>
            <a:p>
              <a:pPr>
                <a:lnSpc>
                  <a:spcPts val="4550"/>
                </a:lnSpc>
              </a:pPr>
              <a:r>
                <a:rPr lang="en-US" sz="3500" dirty="0">
                  <a:solidFill>
                    <a:srgbClr val="000000"/>
                  </a:solidFill>
                  <a:latin typeface="Hammersmith One"/>
                </a:rPr>
                <a:t>Date: 12th May 2019</a:t>
              </a:r>
            </a:p>
            <a:p>
              <a:endParaRPr lang="en-US" sz="800" dirty="0">
                <a:solidFill>
                  <a:srgbClr val="000000"/>
                </a:solidFill>
                <a:latin typeface="Hammersmith One"/>
              </a:endParaRPr>
            </a:p>
            <a:p>
              <a:r>
                <a:rPr lang="en-US" sz="2000" dirty="0">
                  <a:latin typeface="Clear Sans Regular"/>
                </a:rPr>
                <a:t>Viewers: 18.6 million</a:t>
              </a:r>
            </a:p>
          </p:txBody>
        </p:sp>
        <p:sp>
          <p:nvSpPr>
            <p:cNvPr id="7" name="TextBox 7"/>
            <p:cNvSpPr txBox="1"/>
            <p:nvPr/>
          </p:nvSpPr>
          <p:spPr>
            <a:xfrm>
              <a:off x="0" y="-57151"/>
              <a:ext cx="13127521" cy="959237"/>
            </a:xfrm>
            <a:prstGeom prst="rect">
              <a:avLst/>
            </a:prstGeom>
          </p:spPr>
          <p:txBody>
            <a:bodyPr wrap="square" lIns="0" tIns="0" rIns="0" bIns="0" rtlCol="0" anchor="t">
              <a:spAutoFit/>
            </a:bodyPr>
            <a:lstStyle/>
            <a:p>
              <a:pPr>
                <a:lnSpc>
                  <a:spcPts val="4550"/>
                </a:lnSpc>
              </a:pPr>
              <a:r>
                <a:rPr lang="en-US" sz="7200" dirty="0">
                  <a:solidFill>
                    <a:srgbClr val="000000"/>
                  </a:solidFill>
                  <a:latin typeface="Hammersmith One"/>
                </a:rPr>
                <a:t>IPL Season Final 2019</a:t>
              </a:r>
            </a:p>
          </p:txBody>
        </p:sp>
      </p:grpSp>
      <p:sp>
        <p:nvSpPr>
          <p:cNvPr id="14" name="TextBox 13">
            <a:extLst>
              <a:ext uri="{FF2B5EF4-FFF2-40B4-BE49-F238E27FC236}">
                <a16:creationId xmlns:a16="http://schemas.microsoft.com/office/drawing/2014/main" id="{F28921BD-0FB0-41A4-2054-7B2EEAE1442E}"/>
              </a:ext>
            </a:extLst>
          </p:cNvPr>
          <p:cNvSpPr txBox="1"/>
          <p:nvPr/>
        </p:nvSpPr>
        <p:spPr>
          <a:xfrm>
            <a:off x="6324600" y="3573072"/>
            <a:ext cx="6264240" cy="5048562"/>
          </a:xfrm>
          <a:prstGeom prst="rect">
            <a:avLst/>
          </a:prstGeom>
          <a:noFill/>
        </p:spPr>
        <p:txBody>
          <a:bodyPr wrap="square">
            <a:spAutoFit/>
          </a:bodyPr>
          <a:lstStyle/>
          <a:p>
            <a:pPr>
              <a:lnSpc>
                <a:spcPct val="200000"/>
              </a:lnSpc>
            </a:pPr>
            <a:r>
              <a:rPr lang="en-US" sz="2400" dirty="0">
                <a:solidFill>
                  <a:srgbClr val="000000"/>
                </a:solidFill>
                <a:latin typeface="Hammersmith One"/>
              </a:rPr>
              <a:t>Predictors:</a:t>
            </a:r>
          </a:p>
          <a:p>
            <a:pPr marL="342900" indent="-342900">
              <a:lnSpc>
                <a:spcPct val="200000"/>
              </a:lnSpc>
              <a:buFont typeface="Arial" panose="020B0604020202020204" pitchFamily="34" charset="0"/>
              <a:buChar char="•"/>
            </a:pPr>
            <a:r>
              <a:rPr lang="en-US" sz="2000" dirty="0">
                <a:latin typeface="Clear Sans Regular"/>
              </a:rPr>
              <a:t>Season: 2019</a:t>
            </a:r>
          </a:p>
          <a:p>
            <a:pPr marL="342900" indent="-342900">
              <a:lnSpc>
                <a:spcPct val="200000"/>
              </a:lnSpc>
              <a:buFont typeface="Arial" panose="020B0604020202020204" pitchFamily="34" charset="0"/>
              <a:buChar char="•"/>
            </a:pPr>
            <a:r>
              <a:rPr lang="en-US" sz="2000" dirty="0">
                <a:latin typeface="Clear Sans Regular"/>
              </a:rPr>
              <a:t>City: Hyderabad</a:t>
            </a:r>
          </a:p>
          <a:p>
            <a:pPr marL="342900" indent="-342900">
              <a:lnSpc>
                <a:spcPct val="200000"/>
              </a:lnSpc>
              <a:buFont typeface="Arial" panose="020B0604020202020204" pitchFamily="34" charset="0"/>
              <a:buChar char="•"/>
            </a:pPr>
            <a:r>
              <a:rPr lang="en-US" sz="2000" dirty="0">
                <a:latin typeface="Clear Sans Regular"/>
              </a:rPr>
              <a:t>Team-1: Mumbai Indians</a:t>
            </a:r>
          </a:p>
          <a:p>
            <a:pPr marL="342900" indent="-342900">
              <a:lnSpc>
                <a:spcPct val="200000"/>
              </a:lnSpc>
              <a:buFont typeface="Arial" panose="020B0604020202020204" pitchFamily="34" charset="0"/>
              <a:buChar char="•"/>
            </a:pPr>
            <a:r>
              <a:rPr lang="en-US" sz="2000" dirty="0">
                <a:latin typeface="Clear Sans Regular"/>
              </a:rPr>
              <a:t>Team-2: Chennai Super Kings</a:t>
            </a:r>
          </a:p>
          <a:p>
            <a:pPr marL="342900" indent="-342900">
              <a:lnSpc>
                <a:spcPct val="200000"/>
              </a:lnSpc>
              <a:buFont typeface="Arial" panose="020B0604020202020204" pitchFamily="34" charset="0"/>
              <a:buChar char="•"/>
            </a:pPr>
            <a:r>
              <a:rPr lang="en-US" sz="2000" dirty="0">
                <a:latin typeface="Clear Sans Regular"/>
              </a:rPr>
              <a:t>Toss Winner: Mumbai</a:t>
            </a:r>
          </a:p>
          <a:p>
            <a:pPr marL="342900" indent="-342900">
              <a:lnSpc>
                <a:spcPct val="200000"/>
              </a:lnSpc>
              <a:buFont typeface="Arial" panose="020B0604020202020204" pitchFamily="34" charset="0"/>
              <a:buChar char="•"/>
            </a:pPr>
            <a:r>
              <a:rPr lang="en-US" sz="2000" dirty="0">
                <a:latin typeface="Clear Sans Regular"/>
              </a:rPr>
              <a:t>Toss Decision: Bat</a:t>
            </a:r>
          </a:p>
          <a:p>
            <a:pPr marL="342900" indent="-342900">
              <a:lnSpc>
                <a:spcPct val="200000"/>
              </a:lnSpc>
              <a:buFont typeface="Arial" panose="020B0604020202020204" pitchFamily="34" charset="0"/>
              <a:buChar char="•"/>
            </a:pPr>
            <a:r>
              <a:rPr lang="en-US" sz="2000" dirty="0">
                <a:latin typeface="Clear Sans Regular"/>
              </a:rPr>
              <a:t>Venue: Rajiv Gandhi International Stadium, Uppal</a:t>
            </a:r>
          </a:p>
        </p:txBody>
      </p:sp>
      <p:pic>
        <p:nvPicPr>
          <p:cNvPr id="18" name="Picture 17" descr="A picture containing grass, sky, outdoor&#10;&#10;Description automatically generated">
            <a:extLst>
              <a:ext uri="{FF2B5EF4-FFF2-40B4-BE49-F238E27FC236}">
                <a16:creationId xmlns:a16="http://schemas.microsoft.com/office/drawing/2014/main" id="{84978F32-8B7B-3D00-BF38-D1F119C58F3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1238" r="11239"/>
          <a:stretch/>
        </p:blipFill>
        <p:spPr>
          <a:xfrm>
            <a:off x="0" y="0"/>
            <a:ext cx="5316604" cy="10287000"/>
          </a:xfrm>
          <a:prstGeom prst="rect">
            <a:avLst/>
          </a:prstGeom>
        </p:spPr>
      </p:pic>
      <p:sp>
        <p:nvSpPr>
          <p:cNvPr id="20" name="TextBox 19">
            <a:extLst>
              <a:ext uri="{FF2B5EF4-FFF2-40B4-BE49-F238E27FC236}">
                <a16:creationId xmlns:a16="http://schemas.microsoft.com/office/drawing/2014/main" id="{36414837-89BB-BFDC-2BDD-0522DC3B0B6F}"/>
              </a:ext>
            </a:extLst>
          </p:cNvPr>
          <p:cNvSpPr txBox="1"/>
          <p:nvPr/>
        </p:nvSpPr>
        <p:spPr>
          <a:xfrm>
            <a:off x="13812562" y="4914900"/>
            <a:ext cx="4343400" cy="2123658"/>
          </a:xfrm>
          <a:prstGeom prst="rect">
            <a:avLst/>
          </a:prstGeom>
          <a:noFill/>
        </p:spPr>
        <p:txBody>
          <a:bodyPr wrap="square">
            <a:spAutoFit/>
          </a:bodyPr>
          <a:lstStyle/>
          <a:p>
            <a:pPr>
              <a:lnSpc>
                <a:spcPct val="300000"/>
              </a:lnSpc>
            </a:pPr>
            <a:r>
              <a:rPr lang="en-US" sz="2400" dirty="0">
                <a:solidFill>
                  <a:srgbClr val="000000"/>
                </a:solidFill>
                <a:latin typeface="Hammersmith One"/>
              </a:rPr>
              <a:t>Our Prediction: </a:t>
            </a:r>
            <a:r>
              <a:rPr lang="en-US" sz="2000" dirty="0">
                <a:latin typeface="Clear Sans Regular"/>
              </a:rPr>
              <a:t>Mumbai Indians</a:t>
            </a:r>
          </a:p>
          <a:p>
            <a:pPr>
              <a:lnSpc>
                <a:spcPct val="300000"/>
              </a:lnSpc>
            </a:pPr>
            <a:r>
              <a:rPr lang="en-US" sz="2400" dirty="0">
                <a:solidFill>
                  <a:srgbClr val="000000"/>
                </a:solidFill>
                <a:latin typeface="Hammersmith One"/>
              </a:rPr>
              <a:t>Actual Result: </a:t>
            </a:r>
            <a:r>
              <a:rPr lang="en-US" sz="2000" dirty="0">
                <a:latin typeface="Clear Sans Regular"/>
              </a:rPr>
              <a:t>Mumbai Indians</a:t>
            </a:r>
          </a:p>
        </p:txBody>
      </p:sp>
      <p:sp>
        <p:nvSpPr>
          <p:cNvPr id="21" name="Left Brace 20">
            <a:extLst>
              <a:ext uri="{FF2B5EF4-FFF2-40B4-BE49-F238E27FC236}">
                <a16:creationId xmlns:a16="http://schemas.microsoft.com/office/drawing/2014/main" id="{7E07B664-4186-0E03-78DA-586A1D8C86C2}"/>
              </a:ext>
            </a:extLst>
          </p:cNvPr>
          <p:cNvSpPr/>
          <p:nvPr/>
        </p:nvSpPr>
        <p:spPr>
          <a:xfrm flipH="1">
            <a:off x="12573000" y="3573072"/>
            <a:ext cx="228600" cy="5383134"/>
          </a:xfrm>
          <a:prstGeom prst="leftBrace">
            <a:avLst/>
          </a:prstGeom>
          <a:ln w="1905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6" name="Picture 19">
            <a:extLst>
              <a:ext uri="{FF2B5EF4-FFF2-40B4-BE49-F238E27FC236}">
                <a16:creationId xmlns:a16="http://schemas.microsoft.com/office/drawing/2014/main" id="{7B567969-AAB5-DB18-285F-5076D9478025}"/>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638800" y="3662850"/>
            <a:ext cx="569707" cy="675299"/>
          </a:xfrm>
          <a:prstGeom prst="rect">
            <a:avLst/>
          </a:prstGeom>
        </p:spPr>
      </p:pic>
      <p:pic>
        <p:nvPicPr>
          <p:cNvPr id="27" name="Picture 21">
            <a:extLst>
              <a:ext uri="{FF2B5EF4-FFF2-40B4-BE49-F238E27FC236}">
                <a16:creationId xmlns:a16="http://schemas.microsoft.com/office/drawing/2014/main" id="{6F8A08B6-C148-7AD6-3E17-82C451F1233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030200" y="5733452"/>
            <a:ext cx="641375" cy="72780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utoShape 2">
            <a:extLst>
              <a:ext uri="{FF2B5EF4-FFF2-40B4-BE49-F238E27FC236}">
                <a16:creationId xmlns:a16="http://schemas.microsoft.com/office/drawing/2014/main" id="{310149C2-7AEA-8F03-DD93-7013A3234482}"/>
              </a:ext>
            </a:extLst>
          </p:cNvPr>
          <p:cNvSpPr/>
          <p:nvPr/>
        </p:nvSpPr>
        <p:spPr>
          <a:xfrm>
            <a:off x="0" y="0"/>
            <a:ext cx="18288000" cy="1927225"/>
          </a:xfrm>
          <a:prstGeom prst="rect">
            <a:avLst/>
          </a:prstGeom>
          <a:solidFill>
            <a:srgbClr val="FFB923"/>
          </a:solidFill>
        </p:spPr>
      </p:sp>
      <p:sp>
        <p:nvSpPr>
          <p:cNvPr id="14" name="TextBox 3">
            <a:extLst>
              <a:ext uri="{FF2B5EF4-FFF2-40B4-BE49-F238E27FC236}">
                <a16:creationId xmlns:a16="http://schemas.microsoft.com/office/drawing/2014/main" id="{1B7AF731-3DB3-DFB6-9B95-41126BCC1F12}"/>
              </a:ext>
            </a:extLst>
          </p:cNvPr>
          <p:cNvSpPr txBox="1"/>
          <p:nvPr/>
        </p:nvSpPr>
        <p:spPr>
          <a:xfrm>
            <a:off x="2667000" y="266700"/>
            <a:ext cx="11897116" cy="1311898"/>
          </a:xfrm>
          <a:prstGeom prst="rect">
            <a:avLst/>
          </a:prstGeom>
        </p:spPr>
        <p:txBody>
          <a:bodyPr wrap="square" lIns="0" tIns="0" rIns="0" bIns="0" rtlCol="0" anchor="t">
            <a:spAutoFit/>
          </a:bodyPr>
          <a:lstStyle/>
          <a:p>
            <a:pPr>
              <a:lnSpc>
                <a:spcPts val="11049"/>
              </a:lnSpc>
            </a:pPr>
            <a:r>
              <a:rPr lang="en-US" sz="6600" spc="-169" dirty="0">
                <a:solidFill>
                  <a:srgbClr val="FFFFFF"/>
                </a:solidFill>
                <a:latin typeface="Hammersmith One"/>
              </a:rPr>
              <a:t>Conclusion</a:t>
            </a:r>
          </a:p>
        </p:txBody>
      </p:sp>
      <p:pic>
        <p:nvPicPr>
          <p:cNvPr id="15" name="Picture 4">
            <a:extLst>
              <a:ext uri="{FF2B5EF4-FFF2-40B4-BE49-F238E27FC236}">
                <a16:creationId xmlns:a16="http://schemas.microsoft.com/office/drawing/2014/main" id="{C8AF56AF-672A-A6B1-7D90-BC83892C69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38597" y="419282"/>
            <a:ext cx="1068868" cy="1088661"/>
          </a:xfrm>
          <a:prstGeom prst="rect">
            <a:avLst/>
          </a:prstGeom>
        </p:spPr>
      </p:pic>
      <p:sp>
        <p:nvSpPr>
          <p:cNvPr id="2" name="TextBox 17">
            <a:extLst>
              <a:ext uri="{FF2B5EF4-FFF2-40B4-BE49-F238E27FC236}">
                <a16:creationId xmlns:a16="http://schemas.microsoft.com/office/drawing/2014/main" id="{7BAACAB2-FBE8-88E2-2996-1B587F03AD45}"/>
              </a:ext>
            </a:extLst>
          </p:cNvPr>
          <p:cNvSpPr txBox="1"/>
          <p:nvPr/>
        </p:nvSpPr>
        <p:spPr>
          <a:xfrm>
            <a:off x="2097309" y="2532937"/>
            <a:ext cx="6159230" cy="2333972"/>
          </a:xfrm>
          <a:prstGeom prst="rect">
            <a:avLst/>
          </a:prstGeom>
        </p:spPr>
        <p:txBody>
          <a:bodyPr lIns="0" tIns="0" rIns="0" bIns="0" rtlCol="0" anchor="t">
            <a:spAutoFit/>
          </a:bodyPr>
          <a:lstStyle/>
          <a:p>
            <a:pPr>
              <a:lnSpc>
                <a:spcPts val="9099"/>
              </a:lnSpc>
            </a:pPr>
            <a:r>
              <a:rPr lang="en-US" sz="6999" spc="-139" dirty="0">
                <a:latin typeface="Hammersmith One"/>
              </a:rPr>
              <a:t>Logistic Regression</a:t>
            </a:r>
          </a:p>
        </p:txBody>
      </p:sp>
      <p:sp>
        <p:nvSpPr>
          <p:cNvPr id="3" name="TextBox 17">
            <a:extLst>
              <a:ext uri="{FF2B5EF4-FFF2-40B4-BE49-F238E27FC236}">
                <a16:creationId xmlns:a16="http://schemas.microsoft.com/office/drawing/2014/main" id="{BB61DBC9-2B23-38ED-ADE5-BD135C608131}"/>
              </a:ext>
            </a:extLst>
          </p:cNvPr>
          <p:cNvSpPr txBox="1"/>
          <p:nvPr/>
        </p:nvSpPr>
        <p:spPr>
          <a:xfrm>
            <a:off x="2249709" y="6438900"/>
            <a:ext cx="6159230" cy="2333972"/>
          </a:xfrm>
          <a:prstGeom prst="rect">
            <a:avLst/>
          </a:prstGeom>
        </p:spPr>
        <p:txBody>
          <a:bodyPr lIns="0" tIns="0" rIns="0" bIns="0" rtlCol="0" anchor="t">
            <a:spAutoFit/>
          </a:bodyPr>
          <a:lstStyle/>
          <a:p>
            <a:pPr>
              <a:lnSpc>
                <a:spcPts val="9099"/>
              </a:lnSpc>
            </a:pPr>
            <a:r>
              <a:rPr lang="en-US" sz="6999" spc="-139" dirty="0">
                <a:latin typeface="Hammersmith One"/>
              </a:rPr>
              <a:t>Random Forest Classifier</a:t>
            </a:r>
          </a:p>
        </p:txBody>
      </p:sp>
      <p:sp>
        <p:nvSpPr>
          <p:cNvPr id="4" name="TextBox 17">
            <a:extLst>
              <a:ext uri="{FF2B5EF4-FFF2-40B4-BE49-F238E27FC236}">
                <a16:creationId xmlns:a16="http://schemas.microsoft.com/office/drawing/2014/main" id="{61E352B1-903C-02A9-4F18-24EE5575AC45}"/>
              </a:ext>
            </a:extLst>
          </p:cNvPr>
          <p:cNvSpPr txBox="1"/>
          <p:nvPr/>
        </p:nvSpPr>
        <p:spPr>
          <a:xfrm>
            <a:off x="10860309" y="2685337"/>
            <a:ext cx="6159230" cy="2333972"/>
          </a:xfrm>
          <a:prstGeom prst="rect">
            <a:avLst/>
          </a:prstGeom>
        </p:spPr>
        <p:txBody>
          <a:bodyPr lIns="0" tIns="0" rIns="0" bIns="0" rtlCol="0" anchor="t">
            <a:spAutoFit/>
          </a:bodyPr>
          <a:lstStyle/>
          <a:p>
            <a:pPr>
              <a:lnSpc>
                <a:spcPts val="9099"/>
              </a:lnSpc>
            </a:pPr>
            <a:r>
              <a:rPr lang="en-US" sz="6999" spc="-139" dirty="0">
                <a:latin typeface="Hammersmith One"/>
              </a:rPr>
              <a:t>K-Nearest Neighbors</a:t>
            </a:r>
          </a:p>
        </p:txBody>
      </p:sp>
      <p:sp>
        <p:nvSpPr>
          <p:cNvPr id="5" name="TextBox 17">
            <a:extLst>
              <a:ext uri="{FF2B5EF4-FFF2-40B4-BE49-F238E27FC236}">
                <a16:creationId xmlns:a16="http://schemas.microsoft.com/office/drawing/2014/main" id="{EAE281BD-721D-47D2-1553-D7D57F766E20}"/>
              </a:ext>
            </a:extLst>
          </p:cNvPr>
          <p:cNvSpPr txBox="1"/>
          <p:nvPr/>
        </p:nvSpPr>
        <p:spPr>
          <a:xfrm>
            <a:off x="10860309" y="6438900"/>
            <a:ext cx="6159230" cy="2333972"/>
          </a:xfrm>
          <a:prstGeom prst="rect">
            <a:avLst/>
          </a:prstGeom>
        </p:spPr>
        <p:txBody>
          <a:bodyPr lIns="0" tIns="0" rIns="0" bIns="0" rtlCol="0" anchor="t">
            <a:spAutoFit/>
          </a:bodyPr>
          <a:lstStyle/>
          <a:p>
            <a:pPr>
              <a:lnSpc>
                <a:spcPts val="9099"/>
              </a:lnSpc>
            </a:pPr>
            <a:r>
              <a:rPr lang="en-US" sz="6999" spc="-139" dirty="0">
                <a:latin typeface="Hammersmith One"/>
              </a:rPr>
              <a:t>Naive Bayes Classifier</a:t>
            </a:r>
          </a:p>
        </p:txBody>
      </p:sp>
      <p:cxnSp>
        <p:nvCxnSpPr>
          <p:cNvPr id="18" name="Straight Connector 17">
            <a:extLst>
              <a:ext uri="{FF2B5EF4-FFF2-40B4-BE49-F238E27FC236}">
                <a16:creationId xmlns:a16="http://schemas.microsoft.com/office/drawing/2014/main" id="{CBBA1275-8F87-6B7A-9875-800681D40170}"/>
              </a:ext>
            </a:extLst>
          </p:cNvPr>
          <p:cNvCxnSpPr/>
          <p:nvPr/>
        </p:nvCxnSpPr>
        <p:spPr>
          <a:xfrm>
            <a:off x="9525000" y="2532937"/>
            <a:ext cx="0" cy="7030163"/>
          </a:xfrm>
          <a:prstGeom prst="line">
            <a:avLst/>
          </a:prstGeom>
          <a:ln>
            <a:solidFill>
              <a:schemeClr val="bg1">
                <a:lumMod val="65000"/>
              </a:schemeClr>
            </a:solidFill>
            <a:prstDash val="sys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301A7C90-EB7E-0501-6EF4-48905C870EE2}"/>
              </a:ext>
            </a:extLst>
          </p:cNvPr>
          <p:cNvCxnSpPr>
            <a:cxnSpLocks/>
          </p:cNvCxnSpPr>
          <p:nvPr/>
        </p:nvCxnSpPr>
        <p:spPr>
          <a:xfrm>
            <a:off x="2097309" y="5905500"/>
            <a:ext cx="14285691" cy="0"/>
          </a:xfrm>
          <a:prstGeom prst="line">
            <a:avLst/>
          </a:prstGeom>
          <a:ln>
            <a:solidFill>
              <a:schemeClr val="bg1">
                <a:lumMod val="65000"/>
              </a:schemeClr>
            </a:solidFill>
            <a:prstDash val="sysDash"/>
          </a:ln>
        </p:spPr>
        <p:style>
          <a:lnRef idx="1">
            <a:schemeClr val="dk1"/>
          </a:lnRef>
          <a:fillRef idx="0">
            <a:schemeClr val="dk1"/>
          </a:fillRef>
          <a:effectRef idx="0">
            <a:schemeClr val="dk1"/>
          </a:effectRef>
          <a:fontRef idx="minor">
            <a:schemeClr val="tx1"/>
          </a:fontRef>
        </p:style>
      </p:cxnSp>
      <p:sp>
        <p:nvSpPr>
          <p:cNvPr id="24" name="TextBox 20">
            <a:extLst>
              <a:ext uri="{FF2B5EF4-FFF2-40B4-BE49-F238E27FC236}">
                <a16:creationId xmlns:a16="http://schemas.microsoft.com/office/drawing/2014/main" id="{9B72DB2B-6881-9CDD-FB93-40A2BBA394AC}"/>
              </a:ext>
            </a:extLst>
          </p:cNvPr>
          <p:cNvSpPr txBox="1"/>
          <p:nvPr/>
        </p:nvSpPr>
        <p:spPr>
          <a:xfrm>
            <a:off x="7113040" y="4865406"/>
            <a:ext cx="2411958" cy="863698"/>
          </a:xfrm>
          <a:prstGeom prst="rect">
            <a:avLst/>
          </a:prstGeom>
        </p:spPr>
        <p:txBody>
          <a:bodyPr wrap="square" lIns="0" tIns="0" rIns="0" bIns="0" rtlCol="0" anchor="t">
            <a:spAutoFit/>
          </a:bodyPr>
          <a:lstStyle/>
          <a:p>
            <a:pPr algn="just">
              <a:lnSpc>
                <a:spcPts val="3500"/>
              </a:lnSpc>
            </a:pPr>
            <a:r>
              <a:rPr lang="en-US" sz="2500" dirty="0">
                <a:latin typeface="Clear Sans Regular Bold"/>
              </a:rPr>
              <a:t>Accuracy</a:t>
            </a:r>
          </a:p>
          <a:p>
            <a:pPr algn="just">
              <a:lnSpc>
                <a:spcPts val="3500"/>
              </a:lnSpc>
            </a:pPr>
            <a:r>
              <a:rPr lang="en-US" sz="2000" dirty="0">
                <a:latin typeface="Clear Sans Regular"/>
              </a:rPr>
              <a:t>57.63%</a:t>
            </a:r>
            <a:r>
              <a:rPr lang="en-US" sz="2500" dirty="0">
                <a:latin typeface="Clear Sans Regular Bold"/>
              </a:rPr>
              <a:t> </a:t>
            </a:r>
          </a:p>
        </p:txBody>
      </p:sp>
      <p:sp>
        <p:nvSpPr>
          <p:cNvPr id="25" name="TextBox 20">
            <a:extLst>
              <a:ext uri="{FF2B5EF4-FFF2-40B4-BE49-F238E27FC236}">
                <a16:creationId xmlns:a16="http://schemas.microsoft.com/office/drawing/2014/main" id="{6BA6AAEB-EEE0-6079-FE0D-9A6E7776AD37}"/>
              </a:ext>
            </a:extLst>
          </p:cNvPr>
          <p:cNvSpPr txBox="1"/>
          <p:nvPr/>
        </p:nvSpPr>
        <p:spPr>
          <a:xfrm>
            <a:off x="15177021" y="4865406"/>
            <a:ext cx="2411958" cy="863698"/>
          </a:xfrm>
          <a:prstGeom prst="rect">
            <a:avLst/>
          </a:prstGeom>
        </p:spPr>
        <p:txBody>
          <a:bodyPr wrap="square" lIns="0" tIns="0" rIns="0" bIns="0" rtlCol="0" anchor="t">
            <a:spAutoFit/>
          </a:bodyPr>
          <a:lstStyle/>
          <a:p>
            <a:pPr algn="just">
              <a:lnSpc>
                <a:spcPts val="3500"/>
              </a:lnSpc>
            </a:pPr>
            <a:r>
              <a:rPr lang="en-US" sz="2500" dirty="0">
                <a:latin typeface="Clear Sans Regular Bold"/>
              </a:rPr>
              <a:t>Accuracy</a:t>
            </a:r>
          </a:p>
          <a:p>
            <a:pPr algn="just">
              <a:lnSpc>
                <a:spcPts val="3500"/>
              </a:lnSpc>
            </a:pPr>
            <a:r>
              <a:rPr lang="en-US" sz="2000" dirty="0">
                <a:latin typeface="Clear Sans Regular"/>
              </a:rPr>
              <a:t>66.10%</a:t>
            </a:r>
            <a:r>
              <a:rPr lang="en-US" sz="2500" dirty="0">
                <a:latin typeface="Clear Sans Regular Bold"/>
              </a:rPr>
              <a:t> </a:t>
            </a:r>
          </a:p>
        </p:txBody>
      </p:sp>
      <p:sp>
        <p:nvSpPr>
          <p:cNvPr id="27" name="TextBox 20">
            <a:extLst>
              <a:ext uri="{FF2B5EF4-FFF2-40B4-BE49-F238E27FC236}">
                <a16:creationId xmlns:a16="http://schemas.microsoft.com/office/drawing/2014/main" id="{EFA781DE-59DD-245C-EB39-061A44D10BCC}"/>
              </a:ext>
            </a:extLst>
          </p:cNvPr>
          <p:cNvSpPr txBox="1"/>
          <p:nvPr/>
        </p:nvSpPr>
        <p:spPr>
          <a:xfrm>
            <a:off x="7113040" y="8414366"/>
            <a:ext cx="2411958" cy="863698"/>
          </a:xfrm>
          <a:prstGeom prst="rect">
            <a:avLst/>
          </a:prstGeom>
        </p:spPr>
        <p:txBody>
          <a:bodyPr wrap="square" lIns="0" tIns="0" rIns="0" bIns="0" rtlCol="0" anchor="t">
            <a:spAutoFit/>
          </a:bodyPr>
          <a:lstStyle/>
          <a:p>
            <a:pPr algn="just">
              <a:lnSpc>
                <a:spcPts val="3500"/>
              </a:lnSpc>
            </a:pPr>
            <a:r>
              <a:rPr lang="en-US" sz="2500" dirty="0">
                <a:latin typeface="Clear Sans Regular Bold"/>
              </a:rPr>
              <a:t>Accuracy</a:t>
            </a:r>
          </a:p>
          <a:p>
            <a:pPr algn="just">
              <a:lnSpc>
                <a:spcPts val="3500"/>
              </a:lnSpc>
            </a:pPr>
            <a:r>
              <a:rPr lang="en-US" sz="2000" dirty="0">
                <a:latin typeface="Clear Sans Regular"/>
              </a:rPr>
              <a:t>61.02%</a:t>
            </a:r>
            <a:r>
              <a:rPr lang="en-US" sz="2500" dirty="0">
                <a:latin typeface="Clear Sans Regular Bold"/>
              </a:rPr>
              <a:t> </a:t>
            </a:r>
          </a:p>
        </p:txBody>
      </p:sp>
      <p:sp>
        <p:nvSpPr>
          <p:cNvPr id="28" name="TextBox 20">
            <a:extLst>
              <a:ext uri="{FF2B5EF4-FFF2-40B4-BE49-F238E27FC236}">
                <a16:creationId xmlns:a16="http://schemas.microsoft.com/office/drawing/2014/main" id="{E36FA8F6-8222-632C-C102-F8170903B71B}"/>
              </a:ext>
            </a:extLst>
          </p:cNvPr>
          <p:cNvSpPr txBox="1"/>
          <p:nvPr/>
        </p:nvSpPr>
        <p:spPr>
          <a:xfrm>
            <a:off x="15177021" y="8414366"/>
            <a:ext cx="2411958" cy="863698"/>
          </a:xfrm>
          <a:prstGeom prst="rect">
            <a:avLst/>
          </a:prstGeom>
        </p:spPr>
        <p:txBody>
          <a:bodyPr wrap="square" lIns="0" tIns="0" rIns="0" bIns="0" rtlCol="0" anchor="t">
            <a:spAutoFit/>
          </a:bodyPr>
          <a:lstStyle/>
          <a:p>
            <a:pPr algn="just">
              <a:lnSpc>
                <a:spcPts val="3500"/>
              </a:lnSpc>
            </a:pPr>
            <a:r>
              <a:rPr lang="en-US" sz="2500" dirty="0">
                <a:latin typeface="Clear Sans Regular Bold"/>
              </a:rPr>
              <a:t>Accuracy</a:t>
            </a:r>
          </a:p>
          <a:p>
            <a:pPr algn="just">
              <a:lnSpc>
                <a:spcPts val="3500"/>
              </a:lnSpc>
            </a:pPr>
            <a:r>
              <a:rPr lang="en-US" sz="2000" dirty="0">
                <a:latin typeface="Clear Sans Regular"/>
              </a:rPr>
              <a:t>71.2%</a:t>
            </a:r>
            <a:r>
              <a:rPr lang="en-US" sz="2500" dirty="0">
                <a:latin typeface="Clear Sans Regular Bold"/>
              </a:rPr>
              <a:t> </a:t>
            </a:r>
          </a:p>
        </p:txBody>
      </p:sp>
    </p:spTree>
    <p:extLst>
      <p:ext uri="{BB962C8B-B14F-4D97-AF65-F5344CB8AC3E}">
        <p14:creationId xmlns:p14="http://schemas.microsoft.com/office/powerpoint/2010/main" val="242621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E8B916E-FBBE-10CA-5086-6B56D4EFA06A}"/>
              </a:ext>
            </a:extLst>
          </p:cNvPr>
          <p:cNvSpPr/>
          <p:nvPr/>
        </p:nvSpPr>
        <p:spPr>
          <a:xfrm>
            <a:off x="975462" y="5956861"/>
            <a:ext cx="16264788" cy="2920439"/>
          </a:xfrm>
          <a:prstGeom prst="rect">
            <a:avLst/>
          </a:prstGeom>
          <a:solidFill>
            <a:srgbClr val="FEEA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2"/>
          <p:cNvSpPr txBox="1"/>
          <p:nvPr/>
        </p:nvSpPr>
        <p:spPr>
          <a:xfrm>
            <a:off x="3466824" y="933450"/>
            <a:ext cx="11354352" cy="1123752"/>
          </a:xfrm>
          <a:prstGeom prst="rect">
            <a:avLst/>
          </a:prstGeom>
        </p:spPr>
        <p:txBody>
          <a:bodyPr lIns="0" tIns="0" rIns="0" bIns="0" rtlCol="0" anchor="t">
            <a:spAutoFit/>
          </a:bodyPr>
          <a:lstStyle/>
          <a:p>
            <a:pPr algn="ctr">
              <a:lnSpc>
                <a:spcPts val="9099"/>
              </a:lnSpc>
            </a:pPr>
            <a:r>
              <a:rPr lang="en-US" sz="6999" spc="-139" dirty="0">
                <a:solidFill>
                  <a:srgbClr val="000000"/>
                </a:solidFill>
                <a:latin typeface="Hammersmith One"/>
              </a:rPr>
              <a:t>Strategy Plan</a:t>
            </a:r>
          </a:p>
        </p:txBody>
      </p:sp>
      <p:sp>
        <p:nvSpPr>
          <p:cNvPr id="3" name="AutoShape 3"/>
          <p:cNvSpPr/>
          <p:nvPr/>
        </p:nvSpPr>
        <p:spPr>
          <a:xfrm>
            <a:off x="975462" y="2859039"/>
            <a:ext cx="16283838" cy="683268"/>
          </a:xfrm>
          <a:prstGeom prst="rect">
            <a:avLst/>
          </a:prstGeom>
          <a:solidFill>
            <a:srgbClr val="FFB923"/>
          </a:solidFill>
        </p:spPr>
      </p:sp>
      <p:sp>
        <p:nvSpPr>
          <p:cNvPr id="4" name="TextBox 4"/>
          <p:cNvSpPr txBox="1"/>
          <p:nvPr/>
        </p:nvSpPr>
        <p:spPr>
          <a:xfrm>
            <a:off x="3561837" y="2945404"/>
            <a:ext cx="11111089" cy="485686"/>
          </a:xfrm>
          <a:prstGeom prst="rect">
            <a:avLst/>
          </a:prstGeom>
        </p:spPr>
        <p:txBody>
          <a:bodyPr lIns="0" tIns="0" rIns="0" bIns="0" rtlCol="0" anchor="t">
            <a:spAutoFit/>
          </a:bodyPr>
          <a:lstStyle/>
          <a:p>
            <a:pPr algn="ctr">
              <a:lnSpc>
                <a:spcPts val="3930"/>
              </a:lnSpc>
            </a:pPr>
            <a:r>
              <a:rPr lang="en-US" sz="3000" spc="90">
                <a:solidFill>
                  <a:srgbClr val="000000"/>
                </a:solidFill>
                <a:latin typeface="Clear Sans Regular Bold"/>
              </a:rPr>
              <a:t>OBJECTIVES</a:t>
            </a:r>
          </a:p>
        </p:txBody>
      </p:sp>
      <p:sp>
        <p:nvSpPr>
          <p:cNvPr id="7" name="TextBox 6">
            <a:extLst>
              <a:ext uri="{FF2B5EF4-FFF2-40B4-BE49-F238E27FC236}">
                <a16:creationId xmlns:a16="http://schemas.microsoft.com/office/drawing/2014/main" id="{F59C25B6-B2D5-05A4-5ACE-EB965C100134}"/>
              </a:ext>
            </a:extLst>
          </p:cNvPr>
          <p:cNvSpPr txBox="1"/>
          <p:nvPr/>
        </p:nvSpPr>
        <p:spPr>
          <a:xfrm>
            <a:off x="4038600" y="3733770"/>
            <a:ext cx="4572000" cy="1384995"/>
          </a:xfrm>
          <a:prstGeom prst="rect">
            <a:avLst/>
          </a:prstGeom>
          <a:noFill/>
        </p:spPr>
        <p:txBody>
          <a:bodyPr wrap="square">
            <a:spAutoFit/>
          </a:bodyPr>
          <a:lstStyle/>
          <a:p>
            <a:pPr algn="l">
              <a:defRPr/>
            </a:pPr>
            <a:r>
              <a:rPr lang="en-US" sz="2800" dirty="0">
                <a:solidFill>
                  <a:srgbClr val="000000"/>
                </a:solidFill>
                <a:latin typeface="Clear Sans Regular Bold"/>
              </a:rPr>
              <a:t>LAUNCH INDUSTRY’S </a:t>
            </a:r>
          </a:p>
          <a:p>
            <a:r>
              <a:rPr lang="en-US" sz="2800" dirty="0">
                <a:solidFill>
                  <a:srgbClr val="000000"/>
                </a:solidFill>
                <a:latin typeface="Clear Sans Regular Bold"/>
              </a:rPr>
              <a:t>FIRST USER FOCUS GAME PREDICTION TOOL</a:t>
            </a:r>
          </a:p>
        </p:txBody>
      </p:sp>
      <p:sp>
        <p:nvSpPr>
          <p:cNvPr id="8" name="TextBox 7">
            <a:extLst>
              <a:ext uri="{FF2B5EF4-FFF2-40B4-BE49-F238E27FC236}">
                <a16:creationId xmlns:a16="http://schemas.microsoft.com/office/drawing/2014/main" id="{2C693E93-10F5-55A2-489B-5250CA488FD2}"/>
              </a:ext>
            </a:extLst>
          </p:cNvPr>
          <p:cNvSpPr txBox="1"/>
          <p:nvPr/>
        </p:nvSpPr>
        <p:spPr>
          <a:xfrm>
            <a:off x="8458200" y="3733770"/>
            <a:ext cx="4572000" cy="1384995"/>
          </a:xfrm>
          <a:prstGeom prst="rect">
            <a:avLst/>
          </a:prstGeom>
          <a:noFill/>
        </p:spPr>
        <p:txBody>
          <a:bodyPr wrap="square">
            <a:spAutoFit/>
          </a:bodyPr>
          <a:lstStyle/>
          <a:p>
            <a:r>
              <a:rPr lang="en-US" sz="2800" kern="1200" dirty="0">
                <a:solidFill>
                  <a:srgbClr val="000000"/>
                </a:solidFill>
                <a:latin typeface="Clear Sans Regular Bold"/>
                <a:ea typeface="+mn-ea"/>
                <a:cs typeface="+mn-cs"/>
              </a:rPr>
              <a:t>BUILD AN ACCESSIBLE PLATFORM ON ALL </a:t>
            </a:r>
          </a:p>
          <a:p>
            <a:r>
              <a:rPr lang="en-US" sz="2800" kern="1200" dirty="0">
                <a:solidFill>
                  <a:srgbClr val="000000"/>
                </a:solidFill>
                <a:latin typeface="Clear Sans Regular Bold"/>
                <a:ea typeface="+mn-ea"/>
                <a:cs typeface="+mn-cs"/>
              </a:rPr>
              <a:t>DEVICES</a:t>
            </a:r>
          </a:p>
        </p:txBody>
      </p:sp>
      <p:sp>
        <p:nvSpPr>
          <p:cNvPr id="9" name="TextBox 8">
            <a:extLst>
              <a:ext uri="{FF2B5EF4-FFF2-40B4-BE49-F238E27FC236}">
                <a16:creationId xmlns:a16="http://schemas.microsoft.com/office/drawing/2014/main" id="{655D336C-9298-DF6F-70CB-454184D446F4}"/>
              </a:ext>
            </a:extLst>
          </p:cNvPr>
          <p:cNvSpPr txBox="1"/>
          <p:nvPr/>
        </p:nvSpPr>
        <p:spPr>
          <a:xfrm>
            <a:off x="12858750" y="3733769"/>
            <a:ext cx="4572000" cy="1384995"/>
          </a:xfrm>
          <a:prstGeom prst="rect">
            <a:avLst/>
          </a:prstGeom>
          <a:noFill/>
        </p:spPr>
        <p:txBody>
          <a:bodyPr wrap="square">
            <a:spAutoFit/>
          </a:bodyPr>
          <a:lstStyle/>
          <a:p>
            <a:pPr algn="l">
              <a:defRPr/>
            </a:pPr>
            <a:r>
              <a:rPr lang="en-US" sz="2800" dirty="0">
                <a:solidFill>
                  <a:srgbClr val="000000"/>
                </a:solidFill>
                <a:latin typeface="Clear Sans Regular Bold"/>
              </a:rPr>
              <a:t>GROW A COMMUNITY </a:t>
            </a:r>
          </a:p>
          <a:p>
            <a:pPr algn="l">
              <a:defRPr/>
            </a:pPr>
            <a:r>
              <a:rPr lang="en-US" sz="2800" dirty="0">
                <a:solidFill>
                  <a:srgbClr val="000000"/>
                </a:solidFill>
                <a:latin typeface="Clear Sans Regular Bold"/>
              </a:rPr>
              <a:t>OF EMPOWERED </a:t>
            </a:r>
          </a:p>
          <a:p>
            <a:pPr algn="l">
              <a:defRPr/>
            </a:pPr>
            <a:r>
              <a:rPr lang="en-US" sz="2800" dirty="0">
                <a:solidFill>
                  <a:srgbClr val="000000"/>
                </a:solidFill>
                <a:latin typeface="Clear Sans Regular Bold"/>
              </a:rPr>
              <a:t>USERS</a:t>
            </a:r>
            <a:endParaRPr lang="en-US" sz="1050" dirty="0"/>
          </a:p>
        </p:txBody>
      </p:sp>
      <p:sp>
        <p:nvSpPr>
          <p:cNvPr id="11" name="TextBox 10">
            <a:extLst>
              <a:ext uri="{FF2B5EF4-FFF2-40B4-BE49-F238E27FC236}">
                <a16:creationId xmlns:a16="http://schemas.microsoft.com/office/drawing/2014/main" id="{76EEFA56-E4F1-2992-60C5-37043A736A27}"/>
              </a:ext>
            </a:extLst>
          </p:cNvPr>
          <p:cNvSpPr txBox="1"/>
          <p:nvPr/>
        </p:nvSpPr>
        <p:spPr>
          <a:xfrm>
            <a:off x="4038600" y="5956862"/>
            <a:ext cx="4572000" cy="2463238"/>
          </a:xfrm>
          <a:prstGeom prst="rect">
            <a:avLst/>
          </a:prstGeom>
          <a:noFill/>
        </p:spPr>
        <p:txBody>
          <a:bodyPr wrap="square">
            <a:spAutoFit/>
          </a:bodyPr>
          <a:lstStyle/>
          <a:p>
            <a:pPr marL="285750" indent="-285750" algn="l">
              <a:lnSpc>
                <a:spcPct val="200000"/>
              </a:lnSpc>
              <a:buFont typeface="Arial" panose="020B0604020202020204" pitchFamily="34" charset="0"/>
              <a:buChar char="•"/>
              <a:defRPr/>
            </a:pPr>
            <a:r>
              <a:rPr lang="en-US" sz="2000" kern="1200" spc="10" dirty="0">
                <a:solidFill>
                  <a:srgbClr val="000000"/>
                </a:solidFill>
                <a:latin typeface="Clear Sans Regular"/>
                <a:ea typeface="+mn-ea"/>
                <a:cs typeface="+mn-cs"/>
              </a:rPr>
              <a:t>Conduct market research </a:t>
            </a:r>
          </a:p>
          <a:p>
            <a:pPr marL="285750" indent="-285750" algn="l">
              <a:lnSpc>
                <a:spcPct val="200000"/>
              </a:lnSpc>
              <a:buFont typeface="Arial" panose="020B0604020202020204" pitchFamily="34" charset="0"/>
              <a:buChar char="•"/>
              <a:defRPr/>
            </a:pPr>
            <a:r>
              <a:rPr lang="en-US" sz="2000" kern="1200" spc="10" dirty="0">
                <a:solidFill>
                  <a:srgbClr val="000000"/>
                </a:solidFill>
                <a:latin typeface="Clear Sans Regular"/>
                <a:ea typeface="+mn-ea"/>
                <a:cs typeface="+mn-cs"/>
              </a:rPr>
              <a:t>Start production stage</a:t>
            </a:r>
          </a:p>
          <a:p>
            <a:pPr marL="285750" indent="-285750" algn="l">
              <a:lnSpc>
                <a:spcPct val="200000"/>
              </a:lnSpc>
              <a:buFont typeface="Arial" panose="020B0604020202020204" pitchFamily="34" charset="0"/>
              <a:buChar char="•"/>
              <a:defRPr/>
            </a:pPr>
            <a:r>
              <a:rPr lang="en-US" sz="2000" kern="1200" spc="10" dirty="0">
                <a:solidFill>
                  <a:srgbClr val="000000"/>
                </a:solidFill>
                <a:latin typeface="Clear Sans Regular"/>
                <a:ea typeface="+mn-ea"/>
                <a:cs typeface="+mn-cs"/>
              </a:rPr>
              <a:t>Launch an online advertising campaign</a:t>
            </a:r>
          </a:p>
        </p:txBody>
      </p:sp>
      <p:sp>
        <p:nvSpPr>
          <p:cNvPr id="12" name="TextBox 11">
            <a:extLst>
              <a:ext uri="{FF2B5EF4-FFF2-40B4-BE49-F238E27FC236}">
                <a16:creationId xmlns:a16="http://schemas.microsoft.com/office/drawing/2014/main" id="{25D7EF18-D3C7-AF63-128E-3EF5817772F7}"/>
              </a:ext>
            </a:extLst>
          </p:cNvPr>
          <p:cNvSpPr txBox="1"/>
          <p:nvPr/>
        </p:nvSpPr>
        <p:spPr>
          <a:xfrm>
            <a:off x="8458200" y="5956861"/>
            <a:ext cx="4419600" cy="2463238"/>
          </a:xfrm>
          <a:prstGeom prst="rect">
            <a:avLst/>
          </a:prstGeom>
          <a:noFill/>
        </p:spPr>
        <p:txBody>
          <a:bodyPr wrap="square">
            <a:spAutoFit/>
          </a:bodyPr>
          <a:lstStyle/>
          <a:p>
            <a:pPr marL="285750" indent="-285750" algn="l">
              <a:lnSpc>
                <a:spcPct val="200000"/>
              </a:lnSpc>
              <a:buFont typeface="Arial" panose="020B0604020202020204" pitchFamily="34" charset="0"/>
              <a:buChar char="•"/>
              <a:defRPr/>
            </a:pPr>
            <a:r>
              <a:rPr lang="en-US" sz="2000" kern="1200" spc="10" dirty="0">
                <a:solidFill>
                  <a:srgbClr val="000000"/>
                </a:solidFill>
                <a:latin typeface="Clear Sans Regular"/>
                <a:ea typeface="+mn-ea"/>
                <a:cs typeface="+mn-cs"/>
              </a:rPr>
              <a:t>Employ talented engineers</a:t>
            </a:r>
          </a:p>
          <a:p>
            <a:pPr marL="285750" indent="-285750" algn="l">
              <a:lnSpc>
                <a:spcPct val="200000"/>
              </a:lnSpc>
              <a:buFont typeface="Arial" panose="020B0604020202020204" pitchFamily="34" charset="0"/>
              <a:buChar char="•"/>
              <a:defRPr/>
            </a:pPr>
            <a:r>
              <a:rPr lang="en-US" sz="2000" kern="1200" spc="10" dirty="0">
                <a:solidFill>
                  <a:srgbClr val="000000"/>
                </a:solidFill>
                <a:latin typeface="Clear Sans Regular"/>
                <a:ea typeface="+mn-ea"/>
                <a:cs typeface="+mn-cs"/>
              </a:rPr>
              <a:t>Prioritize a mobile launch </a:t>
            </a:r>
          </a:p>
          <a:p>
            <a:pPr marL="285750" indent="-285750" algn="l">
              <a:lnSpc>
                <a:spcPct val="200000"/>
              </a:lnSpc>
              <a:buFont typeface="Arial" panose="020B0604020202020204" pitchFamily="34" charset="0"/>
              <a:buChar char="•"/>
              <a:defRPr/>
            </a:pPr>
            <a:r>
              <a:rPr lang="en-US" sz="2000" kern="1200" spc="10" dirty="0">
                <a:solidFill>
                  <a:srgbClr val="000000"/>
                </a:solidFill>
                <a:latin typeface="Clear Sans Regular"/>
                <a:ea typeface="+mn-ea"/>
                <a:cs typeface="+mn-cs"/>
              </a:rPr>
              <a:t>Roll out mobile version to Premium users first</a:t>
            </a:r>
          </a:p>
        </p:txBody>
      </p:sp>
      <p:sp>
        <p:nvSpPr>
          <p:cNvPr id="13" name="TextBox 12">
            <a:extLst>
              <a:ext uri="{FF2B5EF4-FFF2-40B4-BE49-F238E27FC236}">
                <a16:creationId xmlns:a16="http://schemas.microsoft.com/office/drawing/2014/main" id="{17411EE7-2DDF-B6D4-8174-010584B9E5EC}"/>
              </a:ext>
            </a:extLst>
          </p:cNvPr>
          <p:cNvSpPr txBox="1"/>
          <p:nvPr/>
        </p:nvSpPr>
        <p:spPr>
          <a:xfrm>
            <a:off x="12820650" y="5956861"/>
            <a:ext cx="4419600" cy="2463238"/>
          </a:xfrm>
          <a:prstGeom prst="rect">
            <a:avLst/>
          </a:prstGeom>
          <a:noFill/>
        </p:spPr>
        <p:txBody>
          <a:bodyPr wrap="square">
            <a:spAutoFit/>
          </a:bodyPr>
          <a:lstStyle/>
          <a:p>
            <a:pPr marL="285750" indent="-285750" algn="l">
              <a:lnSpc>
                <a:spcPct val="200000"/>
              </a:lnSpc>
              <a:buFont typeface="Arial" panose="020B0604020202020204" pitchFamily="34" charset="0"/>
              <a:buChar char="•"/>
              <a:defRPr/>
            </a:pPr>
            <a:r>
              <a:rPr lang="en-US" sz="2000" kern="1200" spc="10" dirty="0">
                <a:solidFill>
                  <a:srgbClr val="000000"/>
                </a:solidFill>
                <a:latin typeface="Clear Sans Regular"/>
                <a:ea typeface="+mn-ea"/>
                <a:cs typeface="+mn-cs"/>
              </a:rPr>
              <a:t>Hire community specialists</a:t>
            </a:r>
          </a:p>
          <a:p>
            <a:pPr marL="285750" indent="-285750" algn="l">
              <a:lnSpc>
                <a:spcPct val="200000"/>
              </a:lnSpc>
              <a:buFont typeface="Arial" panose="020B0604020202020204" pitchFamily="34" charset="0"/>
              <a:buChar char="•"/>
              <a:defRPr/>
            </a:pPr>
            <a:r>
              <a:rPr lang="en-US" sz="2000" kern="1200" spc="10" dirty="0">
                <a:solidFill>
                  <a:srgbClr val="000000"/>
                </a:solidFill>
                <a:latin typeface="Clear Sans Regular"/>
                <a:ea typeface="+mn-ea"/>
                <a:cs typeface="+mn-cs"/>
              </a:rPr>
              <a:t>Launch giveaway to boost enthusiasm</a:t>
            </a:r>
          </a:p>
          <a:p>
            <a:pPr marL="285750" indent="-285750" algn="l">
              <a:lnSpc>
                <a:spcPct val="200000"/>
              </a:lnSpc>
              <a:buFont typeface="Arial" panose="020B0604020202020204" pitchFamily="34" charset="0"/>
              <a:buChar char="•"/>
              <a:defRPr/>
            </a:pPr>
            <a:r>
              <a:rPr lang="en-US" sz="2000" kern="1200" spc="10" dirty="0">
                <a:solidFill>
                  <a:srgbClr val="000000"/>
                </a:solidFill>
                <a:latin typeface="Clear Sans Regular"/>
                <a:ea typeface="+mn-ea"/>
                <a:cs typeface="+mn-cs"/>
              </a:rPr>
              <a:t>Create more social media content</a:t>
            </a:r>
          </a:p>
        </p:txBody>
      </p:sp>
      <p:sp>
        <p:nvSpPr>
          <p:cNvPr id="14" name="TextBox 13">
            <a:extLst>
              <a:ext uri="{FF2B5EF4-FFF2-40B4-BE49-F238E27FC236}">
                <a16:creationId xmlns:a16="http://schemas.microsoft.com/office/drawing/2014/main" id="{EA7E9A44-3410-066D-0E4A-6ED21DEFDB80}"/>
              </a:ext>
            </a:extLst>
          </p:cNvPr>
          <p:cNvSpPr txBox="1"/>
          <p:nvPr/>
        </p:nvSpPr>
        <p:spPr>
          <a:xfrm>
            <a:off x="955409" y="5956861"/>
            <a:ext cx="4572000" cy="523220"/>
          </a:xfrm>
          <a:prstGeom prst="rect">
            <a:avLst/>
          </a:prstGeom>
          <a:noFill/>
        </p:spPr>
        <p:txBody>
          <a:bodyPr wrap="square">
            <a:spAutoFit/>
          </a:bodyPr>
          <a:lstStyle/>
          <a:p>
            <a:pPr algn="l">
              <a:defRPr/>
            </a:pPr>
            <a:r>
              <a:rPr lang="en-US" sz="2800" dirty="0">
                <a:solidFill>
                  <a:srgbClr val="000000"/>
                </a:solidFill>
                <a:latin typeface="Clear Sans Regular Bold"/>
              </a:rPr>
              <a:t>STEPS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817461" y="7636653"/>
            <a:ext cx="1581399" cy="1581399"/>
            <a:chOff x="0" y="0"/>
            <a:chExt cx="2108532" cy="2108532"/>
          </a:xfrm>
        </p:grpSpPr>
        <p:grpSp>
          <p:nvGrpSpPr>
            <p:cNvPr id="3" name="Group 3"/>
            <p:cNvGrpSpPr>
              <a:grpSpLocks noChangeAspect="1"/>
            </p:cNvGrpSpPr>
            <p:nvPr/>
          </p:nvGrpSpPr>
          <p:grpSpPr>
            <a:xfrm>
              <a:off x="0" y="0"/>
              <a:ext cx="2108532" cy="2108532"/>
              <a:chOff x="0" y="0"/>
              <a:chExt cx="2540000" cy="2540000"/>
            </a:xfrm>
          </p:grpSpPr>
          <p:sp>
            <p:nvSpPr>
              <p:cNvPr id="4" name="Freeform 4"/>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FCB924"/>
              </a:solidFill>
            </p:spPr>
            <p:txBody>
              <a:bodyPr/>
              <a:lstStyle/>
              <a:p>
                <a:endParaRPr lang="en-US" dirty="0"/>
              </a:p>
            </p:txBody>
          </p:sp>
          <p:sp>
            <p:nvSpPr>
              <p:cNvPr id="5" name="Freeform 5"/>
              <p:cNvSpPr/>
              <p:nvPr/>
            </p:nvSpPr>
            <p:spPr>
              <a:xfrm>
                <a:off x="-1702" y="17180"/>
                <a:ext cx="2612043" cy="2523109"/>
              </a:xfrm>
              <a:custGeom>
                <a:avLst/>
                <a:gdLst/>
                <a:ahLst/>
                <a:cxnLst/>
                <a:rect l="l" t="t" r="r" b="b"/>
                <a:pathLst>
                  <a:path w="2612043" h="2523109">
                    <a:moveTo>
                      <a:pt x="1589202" y="23148"/>
                    </a:moveTo>
                    <a:cubicBezTo>
                      <a:pt x="2208319" y="183003"/>
                      <a:pt x="2612042" y="778219"/>
                      <a:pt x="2531616" y="1412561"/>
                    </a:cubicBezTo>
                    <a:cubicBezTo>
                      <a:pt x="2451189" y="2046904"/>
                      <a:pt x="1911696" y="2522531"/>
                      <a:pt x="1272275" y="2522820"/>
                    </a:cubicBezTo>
                    <a:cubicBezTo>
                      <a:pt x="632854" y="2523108"/>
                      <a:pt x="92932" y="2047968"/>
                      <a:pt x="11933" y="1413698"/>
                    </a:cubicBezTo>
                    <a:cubicBezTo>
                      <a:pt x="0" y="1323466"/>
                      <a:pt x="37257" y="1233747"/>
                      <a:pt x="109598" y="1178512"/>
                    </a:cubicBezTo>
                    <a:cubicBezTo>
                      <a:pt x="181939" y="1123278"/>
                      <a:pt x="278305" y="1110971"/>
                      <a:pt x="362205" y="1146253"/>
                    </a:cubicBezTo>
                    <a:cubicBezTo>
                      <a:pt x="446105" y="1181535"/>
                      <a:pt x="504715" y="1259012"/>
                      <a:pt x="515840" y="1349347"/>
                    </a:cubicBezTo>
                    <a:cubicBezTo>
                      <a:pt x="564440" y="1729909"/>
                      <a:pt x="888393" y="2014993"/>
                      <a:pt x="1272046" y="2014820"/>
                    </a:cubicBezTo>
                    <a:cubicBezTo>
                      <a:pt x="1655698" y="2014647"/>
                      <a:pt x="1979394" y="1729271"/>
                      <a:pt x="2027650" y="1348665"/>
                    </a:cubicBezTo>
                    <a:cubicBezTo>
                      <a:pt x="2075906" y="968059"/>
                      <a:pt x="1833672" y="610930"/>
                      <a:pt x="1462202" y="515017"/>
                    </a:cubicBezTo>
                    <a:cubicBezTo>
                      <a:pt x="1373974" y="492657"/>
                      <a:pt x="1304454" y="424799"/>
                      <a:pt x="1279966" y="337138"/>
                    </a:cubicBezTo>
                    <a:cubicBezTo>
                      <a:pt x="1255478" y="249478"/>
                      <a:pt x="1279764" y="155414"/>
                      <a:pt x="1343630" y="90567"/>
                    </a:cubicBezTo>
                    <a:cubicBezTo>
                      <a:pt x="1407496" y="25719"/>
                      <a:pt x="1501178" y="0"/>
                      <a:pt x="1589202" y="23148"/>
                    </a:cubicBezTo>
                    <a:close/>
                  </a:path>
                </a:pathLst>
              </a:custGeom>
              <a:solidFill>
                <a:srgbClr val="FFB923"/>
              </a:solidFill>
            </p:spPr>
          </p:sp>
        </p:grpSp>
      </p:grpSp>
      <p:grpSp>
        <p:nvGrpSpPr>
          <p:cNvPr id="6" name="Group 6"/>
          <p:cNvGrpSpPr/>
          <p:nvPr/>
        </p:nvGrpSpPr>
        <p:grpSpPr>
          <a:xfrm>
            <a:off x="9817461" y="4294633"/>
            <a:ext cx="1581399" cy="1581399"/>
            <a:chOff x="0" y="0"/>
            <a:chExt cx="2108532" cy="2108532"/>
          </a:xfrm>
        </p:grpSpPr>
        <p:grpSp>
          <p:nvGrpSpPr>
            <p:cNvPr id="7" name="Group 7"/>
            <p:cNvGrpSpPr>
              <a:grpSpLocks noChangeAspect="1"/>
            </p:cNvGrpSpPr>
            <p:nvPr/>
          </p:nvGrpSpPr>
          <p:grpSpPr>
            <a:xfrm>
              <a:off x="0" y="0"/>
              <a:ext cx="2108532" cy="2108532"/>
              <a:chOff x="0" y="0"/>
              <a:chExt cx="2540000" cy="2540000"/>
            </a:xfrm>
          </p:grpSpPr>
          <p:sp>
            <p:nvSpPr>
              <p:cNvPr id="8" name="Freeform 8"/>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EDECED"/>
              </a:solidFill>
            </p:spPr>
          </p:sp>
          <p:sp>
            <p:nvSpPr>
              <p:cNvPr id="9" name="Freeform 9"/>
              <p:cNvSpPr/>
              <p:nvPr/>
            </p:nvSpPr>
            <p:spPr>
              <a:xfrm>
                <a:off x="1253776" y="17180"/>
                <a:ext cx="1286224" cy="2505641"/>
              </a:xfrm>
              <a:custGeom>
                <a:avLst/>
                <a:gdLst/>
                <a:ahLst/>
                <a:cxnLst/>
                <a:rect l="l" t="t" r="r" b="b"/>
                <a:pathLst>
                  <a:path w="1286224" h="2505641">
                    <a:moveTo>
                      <a:pt x="333724" y="23148"/>
                    </a:moveTo>
                    <a:cubicBezTo>
                      <a:pt x="894452" y="167927"/>
                      <a:pt x="1286224" y="673702"/>
                      <a:pt x="1286224" y="1252820"/>
                    </a:cubicBezTo>
                    <a:cubicBezTo>
                      <a:pt x="1286224" y="1831938"/>
                      <a:pt x="894452" y="2337713"/>
                      <a:pt x="333724" y="2482492"/>
                    </a:cubicBezTo>
                    <a:cubicBezTo>
                      <a:pt x="245700" y="2505640"/>
                      <a:pt x="152018" y="2479921"/>
                      <a:pt x="88152" y="2415073"/>
                    </a:cubicBezTo>
                    <a:cubicBezTo>
                      <a:pt x="24286" y="2350225"/>
                      <a:pt x="0" y="2256162"/>
                      <a:pt x="24488" y="2168502"/>
                    </a:cubicBezTo>
                    <a:cubicBezTo>
                      <a:pt x="48976" y="2080841"/>
                      <a:pt x="118496" y="2012983"/>
                      <a:pt x="206724" y="1990623"/>
                    </a:cubicBezTo>
                    <a:cubicBezTo>
                      <a:pt x="543161" y="1903756"/>
                      <a:pt x="778224" y="1600291"/>
                      <a:pt x="778224" y="1252820"/>
                    </a:cubicBezTo>
                    <a:cubicBezTo>
                      <a:pt x="778224" y="905349"/>
                      <a:pt x="543161" y="601884"/>
                      <a:pt x="206724" y="515017"/>
                    </a:cubicBezTo>
                    <a:cubicBezTo>
                      <a:pt x="118496" y="492657"/>
                      <a:pt x="48976" y="424799"/>
                      <a:pt x="24488" y="337138"/>
                    </a:cubicBezTo>
                    <a:cubicBezTo>
                      <a:pt x="0" y="249478"/>
                      <a:pt x="24286" y="155414"/>
                      <a:pt x="88152" y="90567"/>
                    </a:cubicBezTo>
                    <a:cubicBezTo>
                      <a:pt x="152018" y="25719"/>
                      <a:pt x="245700" y="0"/>
                      <a:pt x="333724" y="23148"/>
                    </a:cubicBezTo>
                    <a:close/>
                  </a:path>
                </a:pathLst>
              </a:custGeom>
              <a:solidFill>
                <a:srgbClr val="FFB923"/>
              </a:solidFill>
            </p:spPr>
          </p:sp>
        </p:grpSp>
      </p:grpSp>
      <p:grpSp>
        <p:nvGrpSpPr>
          <p:cNvPr id="10" name="Group 10"/>
          <p:cNvGrpSpPr/>
          <p:nvPr/>
        </p:nvGrpSpPr>
        <p:grpSpPr>
          <a:xfrm>
            <a:off x="9817461" y="973599"/>
            <a:ext cx="1581399" cy="1581399"/>
            <a:chOff x="0" y="0"/>
            <a:chExt cx="2108532" cy="2108532"/>
          </a:xfrm>
        </p:grpSpPr>
        <p:grpSp>
          <p:nvGrpSpPr>
            <p:cNvPr id="11" name="Group 11"/>
            <p:cNvGrpSpPr>
              <a:grpSpLocks noChangeAspect="1"/>
            </p:cNvGrpSpPr>
            <p:nvPr/>
          </p:nvGrpSpPr>
          <p:grpSpPr>
            <a:xfrm>
              <a:off x="0" y="0"/>
              <a:ext cx="2108532" cy="2108532"/>
              <a:chOff x="0" y="0"/>
              <a:chExt cx="2540000" cy="2540000"/>
            </a:xfrm>
          </p:grpSpPr>
          <p:sp>
            <p:nvSpPr>
              <p:cNvPr id="12" name="Freeform 12"/>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EDECED"/>
              </a:solidFill>
            </p:spPr>
          </p:sp>
          <p:sp>
            <p:nvSpPr>
              <p:cNvPr id="13" name="Freeform 13"/>
              <p:cNvSpPr/>
              <p:nvPr/>
            </p:nvSpPr>
            <p:spPr>
              <a:xfrm>
                <a:off x="1253776" y="17180"/>
                <a:ext cx="1269045" cy="1269045"/>
              </a:xfrm>
              <a:custGeom>
                <a:avLst/>
                <a:gdLst/>
                <a:ahLst/>
                <a:cxnLst/>
                <a:rect l="l" t="t" r="r" b="b"/>
                <a:pathLst>
                  <a:path w="1269045" h="1269045">
                    <a:moveTo>
                      <a:pt x="333724" y="23148"/>
                    </a:moveTo>
                    <a:cubicBezTo>
                      <a:pt x="781066" y="138651"/>
                      <a:pt x="1130393" y="487978"/>
                      <a:pt x="1245896" y="935320"/>
                    </a:cubicBezTo>
                    <a:cubicBezTo>
                      <a:pt x="1269044" y="1023344"/>
                      <a:pt x="1243325" y="1117026"/>
                      <a:pt x="1178477" y="1180892"/>
                    </a:cubicBezTo>
                    <a:cubicBezTo>
                      <a:pt x="1113629" y="1244758"/>
                      <a:pt x="1019566" y="1269044"/>
                      <a:pt x="931906" y="1244556"/>
                    </a:cubicBezTo>
                    <a:cubicBezTo>
                      <a:pt x="844245" y="1220068"/>
                      <a:pt x="776387" y="1150548"/>
                      <a:pt x="754027" y="1062320"/>
                    </a:cubicBezTo>
                    <a:cubicBezTo>
                      <a:pt x="684725" y="793915"/>
                      <a:pt x="475129" y="584319"/>
                      <a:pt x="206724" y="515017"/>
                    </a:cubicBezTo>
                    <a:cubicBezTo>
                      <a:pt x="118496" y="492657"/>
                      <a:pt x="48976" y="424799"/>
                      <a:pt x="24488" y="337138"/>
                    </a:cubicBezTo>
                    <a:cubicBezTo>
                      <a:pt x="0" y="249478"/>
                      <a:pt x="24286" y="155414"/>
                      <a:pt x="88152" y="90567"/>
                    </a:cubicBezTo>
                    <a:cubicBezTo>
                      <a:pt x="152018" y="25719"/>
                      <a:pt x="245700" y="0"/>
                      <a:pt x="333724" y="23148"/>
                    </a:cubicBezTo>
                    <a:close/>
                  </a:path>
                </a:pathLst>
              </a:custGeom>
              <a:solidFill>
                <a:srgbClr val="FFB923"/>
              </a:solidFill>
            </p:spPr>
          </p:sp>
        </p:grpSp>
      </p:grpSp>
      <p:sp>
        <p:nvSpPr>
          <p:cNvPr id="14" name="AutoShape 14"/>
          <p:cNvSpPr/>
          <p:nvPr/>
        </p:nvSpPr>
        <p:spPr>
          <a:xfrm>
            <a:off x="0" y="0"/>
            <a:ext cx="8637027" cy="10287000"/>
          </a:xfrm>
          <a:prstGeom prst="rect">
            <a:avLst/>
          </a:prstGeom>
          <a:solidFill>
            <a:srgbClr val="FFB923"/>
          </a:solidFill>
        </p:spPr>
      </p:sp>
      <p:pic>
        <p:nvPicPr>
          <p:cNvPr id="15" name="Picture 1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38597" y="1018803"/>
            <a:ext cx="1068868" cy="1088661"/>
          </a:xfrm>
          <a:prstGeom prst="rect">
            <a:avLst/>
          </a:prstGeom>
        </p:spPr>
      </p:pic>
      <p:sp>
        <p:nvSpPr>
          <p:cNvPr id="16" name="AutoShape 16"/>
          <p:cNvSpPr/>
          <p:nvPr/>
        </p:nvSpPr>
        <p:spPr>
          <a:xfrm>
            <a:off x="9279731" y="3420512"/>
            <a:ext cx="8294184" cy="0"/>
          </a:xfrm>
          <a:prstGeom prst="line">
            <a:avLst/>
          </a:prstGeom>
          <a:ln w="19050" cap="rnd">
            <a:solidFill>
              <a:srgbClr val="FFB923"/>
            </a:solidFill>
            <a:prstDash val="solid"/>
            <a:headEnd type="none" w="sm" len="sm"/>
            <a:tailEnd type="none" w="sm" len="sm"/>
          </a:ln>
        </p:spPr>
      </p:sp>
      <p:sp>
        <p:nvSpPr>
          <p:cNvPr id="17" name="AutoShape 17"/>
          <p:cNvSpPr/>
          <p:nvPr/>
        </p:nvSpPr>
        <p:spPr>
          <a:xfrm>
            <a:off x="9279731" y="6751989"/>
            <a:ext cx="8294184" cy="0"/>
          </a:xfrm>
          <a:prstGeom prst="line">
            <a:avLst/>
          </a:prstGeom>
          <a:ln w="19050" cap="rnd">
            <a:solidFill>
              <a:srgbClr val="FFB923"/>
            </a:solidFill>
            <a:prstDash val="solid"/>
            <a:headEnd type="none" w="sm" len="sm"/>
            <a:tailEnd type="none" w="sm" len="sm"/>
          </a:ln>
        </p:spPr>
      </p:sp>
      <p:sp>
        <p:nvSpPr>
          <p:cNvPr id="21" name="TextBox 21"/>
          <p:cNvSpPr txBox="1"/>
          <p:nvPr/>
        </p:nvSpPr>
        <p:spPr>
          <a:xfrm>
            <a:off x="1028700" y="5089525"/>
            <a:ext cx="6486916" cy="4168775"/>
          </a:xfrm>
          <a:prstGeom prst="rect">
            <a:avLst/>
          </a:prstGeom>
        </p:spPr>
        <p:txBody>
          <a:bodyPr lIns="0" tIns="0" rIns="0" bIns="0" rtlCol="0" anchor="t">
            <a:spAutoFit/>
          </a:bodyPr>
          <a:lstStyle/>
          <a:p>
            <a:pPr>
              <a:lnSpc>
                <a:spcPts val="11049"/>
              </a:lnSpc>
            </a:pPr>
            <a:r>
              <a:rPr lang="en-US" sz="8499" spc="-169" dirty="0">
                <a:solidFill>
                  <a:srgbClr val="FFFFFF"/>
                </a:solidFill>
                <a:latin typeface="Hammersmith One"/>
              </a:rPr>
              <a:t>Key Performance Indicators</a:t>
            </a:r>
          </a:p>
        </p:txBody>
      </p:sp>
      <p:sp>
        <p:nvSpPr>
          <p:cNvPr id="23" name="TextBox 22">
            <a:extLst>
              <a:ext uri="{FF2B5EF4-FFF2-40B4-BE49-F238E27FC236}">
                <a16:creationId xmlns:a16="http://schemas.microsoft.com/office/drawing/2014/main" id="{8107CBAF-5813-F90B-BE29-451D812F59A3}"/>
              </a:ext>
            </a:extLst>
          </p:cNvPr>
          <p:cNvSpPr txBox="1"/>
          <p:nvPr/>
        </p:nvSpPr>
        <p:spPr>
          <a:xfrm>
            <a:off x="12128146" y="1377812"/>
            <a:ext cx="3035654" cy="753924"/>
          </a:xfrm>
          <a:prstGeom prst="rect">
            <a:avLst/>
          </a:prstGeom>
          <a:noFill/>
        </p:spPr>
        <p:txBody>
          <a:bodyPr wrap="square">
            <a:spAutoFit/>
          </a:bodyPr>
          <a:lstStyle/>
          <a:p>
            <a:pPr algn="l">
              <a:defRPr/>
            </a:pPr>
            <a:r>
              <a:rPr lang="en-US" dirty="0"/>
              <a:t>User increase of 80,000,000</a:t>
            </a:r>
          </a:p>
          <a:p>
            <a:r>
              <a:rPr lang="en-US" sz="2499" dirty="0">
                <a:solidFill>
                  <a:srgbClr val="000000"/>
                </a:solidFill>
                <a:latin typeface="Clear Sans Regular Bold"/>
              </a:rPr>
              <a:t>BY THE HALF-YEAR</a:t>
            </a:r>
          </a:p>
        </p:txBody>
      </p:sp>
      <p:sp>
        <p:nvSpPr>
          <p:cNvPr id="24" name="TextBox 23">
            <a:extLst>
              <a:ext uri="{FF2B5EF4-FFF2-40B4-BE49-F238E27FC236}">
                <a16:creationId xmlns:a16="http://schemas.microsoft.com/office/drawing/2014/main" id="{41C302A7-73B0-F259-5008-9248DBF16A84}"/>
              </a:ext>
            </a:extLst>
          </p:cNvPr>
          <p:cNvSpPr txBox="1"/>
          <p:nvPr/>
        </p:nvSpPr>
        <p:spPr>
          <a:xfrm>
            <a:off x="12112104" y="4627037"/>
            <a:ext cx="4337228" cy="754053"/>
          </a:xfrm>
          <a:prstGeom prst="rect">
            <a:avLst/>
          </a:prstGeom>
          <a:noFill/>
        </p:spPr>
        <p:txBody>
          <a:bodyPr wrap="square">
            <a:spAutoFit/>
          </a:bodyPr>
          <a:lstStyle/>
          <a:p>
            <a:pPr algn="l">
              <a:defRPr/>
            </a:pPr>
            <a:r>
              <a:rPr lang="en-US" dirty="0"/>
              <a:t>Reach 50% of our target</a:t>
            </a:r>
          </a:p>
          <a:p>
            <a:r>
              <a:rPr lang="en-US" sz="2500" dirty="0">
                <a:solidFill>
                  <a:srgbClr val="000000"/>
                </a:solidFill>
                <a:latin typeface="Clear Sans Regular Bold"/>
              </a:rPr>
              <a:t>revenue by the third quarter</a:t>
            </a:r>
          </a:p>
        </p:txBody>
      </p:sp>
      <p:sp>
        <p:nvSpPr>
          <p:cNvPr id="25" name="TextBox 24">
            <a:extLst>
              <a:ext uri="{FF2B5EF4-FFF2-40B4-BE49-F238E27FC236}">
                <a16:creationId xmlns:a16="http://schemas.microsoft.com/office/drawing/2014/main" id="{511F7B11-4F89-CBB8-FD64-33F13D1CFDB9}"/>
              </a:ext>
            </a:extLst>
          </p:cNvPr>
          <p:cNvSpPr txBox="1"/>
          <p:nvPr/>
        </p:nvSpPr>
        <p:spPr>
          <a:xfrm>
            <a:off x="12132888" y="7971100"/>
            <a:ext cx="4724400" cy="753924"/>
          </a:xfrm>
          <a:prstGeom prst="rect">
            <a:avLst/>
          </a:prstGeom>
          <a:noFill/>
        </p:spPr>
        <p:txBody>
          <a:bodyPr wrap="square">
            <a:spAutoFit/>
          </a:bodyPr>
          <a:lstStyle/>
          <a:p>
            <a:pPr algn="l">
              <a:defRPr/>
            </a:pPr>
            <a:r>
              <a:rPr lang="en-US" dirty="0"/>
              <a:t>100% growth on all our social media groups by</a:t>
            </a:r>
          </a:p>
          <a:p>
            <a:r>
              <a:rPr lang="en-US" sz="2499" dirty="0">
                <a:solidFill>
                  <a:srgbClr val="000000"/>
                </a:solidFill>
                <a:latin typeface="Clear Sans Regular Bold"/>
              </a:rPr>
              <a:t>THE YEAR-END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2"/>
          <p:cNvGrpSpPr/>
          <p:nvPr/>
        </p:nvGrpSpPr>
        <p:grpSpPr>
          <a:xfrm>
            <a:off x="4267200" y="7218877"/>
            <a:ext cx="3006450" cy="1157743"/>
            <a:chOff x="0" y="0"/>
            <a:chExt cx="4008600" cy="1543658"/>
          </a:xfrm>
        </p:grpSpPr>
        <p:sp>
          <p:nvSpPr>
            <p:cNvPr id="13" name="AutoShape 13"/>
            <p:cNvSpPr/>
            <p:nvPr/>
          </p:nvSpPr>
          <p:spPr>
            <a:xfrm>
              <a:off x="0" y="0"/>
              <a:ext cx="4008600" cy="1543658"/>
            </a:xfrm>
            <a:prstGeom prst="rect">
              <a:avLst/>
            </a:prstGeom>
            <a:solidFill>
              <a:srgbClr val="FFB923"/>
            </a:solidFill>
          </p:spPr>
          <p:txBody>
            <a:bodyPr/>
            <a:lstStyle/>
            <a:p>
              <a:endParaRPr lang="en-US" dirty="0"/>
            </a:p>
          </p:txBody>
        </p:sp>
        <p:sp>
          <p:nvSpPr>
            <p:cNvPr id="14" name="TextBox 14"/>
            <p:cNvSpPr txBox="1"/>
            <p:nvPr/>
          </p:nvSpPr>
          <p:spPr>
            <a:xfrm>
              <a:off x="168079" y="221072"/>
              <a:ext cx="3672443" cy="545107"/>
            </a:xfrm>
            <a:prstGeom prst="rect">
              <a:avLst/>
            </a:prstGeom>
          </p:spPr>
          <p:txBody>
            <a:bodyPr lIns="0" tIns="0" rIns="0" bIns="0" rtlCol="0" anchor="t">
              <a:spAutoFit/>
            </a:bodyPr>
            <a:lstStyle/>
            <a:p>
              <a:pPr>
                <a:lnSpc>
                  <a:spcPts val="3640"/>
                </a:lnSpc>
              </a:pPr>
              <a:r>
                <a:rPr lang="en-US" sz="2000" dirty="0">
                  <a:solidFill>
                    <a:srgbClr val="000000"/>
                  </a:solidFill>
                  <a:latin typeface="Clear Sans Regular Bold"/>
                </a:rPr>
                <a:t>Arie </a:t>
              </a:r>
              <a:r>
                <a:rPr lang="en-US" sz="2000" dirty="0" err="1">
                  <a:solidFill>
                    <a:srgbClr val="000000"/>
                  </a:solidFill>
                  <a:latin typeface="Clear Sans Regular Bold"/>
                </a:rPr>
                <a:t>Itzhacki</a:t>
              </a:r>
              <a:endParaRPr lang="en-US" sz="2000" dirty="0">
                <a:solidFill>
                  <a:srgbClr val="000000"/>
                </a:solidFill>
                <a:latin typeface="Clear Sans Regular Bold"/>
              </a:endParaRPr>
            </a:p>
          </p:txBody>
        </p:sp>
        <p:sp>
          <p:nvSpPr>
            <p:cNvPr id="15" name="TextBox 15"/>
            <p:cNvSpPr txBox="1"/>
            <p:nvPr/>
          </p:nvSpPr>
          <p:spPr>
            <a:xfrm>
              <a:off x="168079" y="813527"/>
              <a:ext cx="3672443" cy="434223"/>
            </a:xfrm>
            <a:prstGeom prst="rect">
              <a:avLst/>
            </a:prstGeom>
          </p:spPr>
          <p:txBody>
            <a:bodyPr lIns="0" tIns="0" rIns="0" bIns="0" rtlCol="0" anchor="t">
              <a:spAutoFit/>
            </a:bodyPr>
            <a:lstStyle/>
            <a:p>
              <a:pPr>
                <a:lnSpc>
                  <a:spcPts val="2800"/>
                </a:lnSpc>
              </a:pPr>
              <a:r>
                <a:rPr lang="en-US" dirty="0">
                  <a:solidFill>
                    <a:srgbClr val="000000"/>
                  </a:solidFill>
                  <a:latin typeface="Clear Sans Regular Italics"/>
                </a:rPr>
                <a:t>Chief Financial Officer</a:t>
              </a:r>
            </a:p>
          </p:txBody>
        </p:sp>
      </p:grpSp>
      <p:grpSp>
        <p:nvGrpSpPr>
          <p:cNvPr id="20" name="Group 20"/>
          <p:cNvGrpSpPr/>
          <p:nvPr/>
        </p:nvGrpSpPr>
        <p:grpSpPr>
          <a:xfrm>
            <a:off x="7550311" y="7218877"/>
            <a:ext cx="3006450" cy="1157743"/>
            <a:chOff x="0" y="0"/>
            <a:chExt cx="4008600" cy="1543658"/>
          </a:xfrm>
        </p:grpSpPr>
        <p:sp>
          <p:nvSpPr>
            <p:cNvPr id="21" name="AutoShape 21"/>
            <p:cNvSpPr/>
            <p:nvPr/>
          </p:nvSpPr>
          <p:spPr>
            <a:xfrm>
              <a:off x="0" y="0"/>
              <a:ext cx="4008600" cy="1543658"/>
            </a:xfrm>
            <a:prstGeom prst="rect">
              <a:avLst/>
            </a:prstGeom>
            <a:solidFill>
              <a:srgbClr val="FFB923"/>
            </a:solidFill>
          </p:spPr>
        </p:sp>
        <p:sp>
          <p:nvSpPr>
            <p:cNvPr id="22" name="TextBox 22"/>
            <p:cNvSpPr txBox="1"/>
            <p:nvPr/>
          </p:nvSpPr>
          <p:spPr>
            <a:xfrm>
              <a:off x="302664" y="238005"/>
              <a:ext cx="3488223" cy="545107"/>
            </a:xfrm>
            <a:prstGeom prst="rect">
              <a:avLst/>
            </a:prstGeom>
          </p:spPr>
          <p:txBody>
            <a:bodyPr lIns="0" tIns="0" rIns="0" bIns="0" rtlCol="0" anchor="t">
              <a:spAutoFit/>
            </a:bodyPr>
            <a:lstStyle/>
            <a:p>
              <a:pPr>
                <a:lnSpc>
                  <a:spcPts val="3640"/>
                </a:lnSpc>
              </a:pPr>
              <a:r>
                <a:rPr lang="en-US" sz="2000" dirty="0" err="1">
                  <a:solidFill>
                    <a:srgbClr val="000000"/>
                  </a:solidFill>
                  <a:latin typeface="Clear Sans Regular Bold"/>
                </a:rPr>
                <a:t>Vishwesh</a:t>
              </a:r>
              <a:r>
                <a:rPr lang="en-US" sz="2000" dirty="0">
                  <a:solidFill>
                    <a:srgbClr val="000000"/>
                  </a:solidFill>
                  <a:latin typeface="Clear Sans Regular Bold"/>
                </a:rPr>
                <a:t> Srinivasan</a:t>
              </a:r>
            </a:p>
          </p:txBody>
        </p:sp>
        <p:sp>
          <p:nvSpPr>
            <p:cNvPr id="23" name="TextBox 23"/>
            <p:cNvSpPr txBox="1"/>
            <p:nvPr/>
          </p:nvSpPr>
          <p:spPr>
            <a:xfrm>
              <a:off x="302664" y="830460"/>
              <a:ext cx="3488223" cy="434223"/>
            </a:xfrm>
            <a:prstGeom prst="rect">
              <a:avLst/>
            </a:prstGeom>
          </p:spPr>
          <p:txBody>
            <a:bodyPr lIns="0" tIns="0" rIns="0" bIns="0" rtlCol="0" anchor="t">
              <a:spAutoFit/>
            </a:bodyPr>
            <a:lstStyle/>
            <a:p>
              <a:pPr>
                <a:lnSpc>
                  <a:spcPts val="2800"/>
                </a:lnSpc>
              </a:pPr>
              <a:r>
                <a:rPr lang="en-US" dirty="0">
                  <a:solidFill>
                    <a:srgbClr val="000000"/>
                  </a:solidFill>
                  <a:latin typeface="Clear Sans Regular Italics"/>
                </a:rPr>
                <a:t>Chief Technology Officer</a:t>
              </a:r>
            </a:p>
          </p:txBody>
        </p:sp>
      </p:grpSp>
      <p:grpSp>
        <p:nvGrpSpPr>
          <p:cNvPr id="28" name="Group 28"/>
          <p:cNvGrpSpPr/>
          <p:nvPr/>
        </p:nvGrpSpPr>
        <p:grpSpPr>
          <a:xfrm>
            <a:off x="10879275" y="7218877"/>
            <a:ext cx="3006450" cy="1157743"/>
            <a:chOff x="0" y="0"/>
            <a:chExt cx="4008600" cy="1543658"/>
          </a:xfrm>
        </p:grpSpPr>
        <p:sp>
          <p:nvSpPr>
            <p:cNvPr id="29" name="AutoShape 29"/>
            <p:cNvSpPr/>
            <p:nvPr/>
          </p:nvSpPr>
          <p:spPr>
            <a:xfrm>
              <a:off x="0" y="0"/>
              <a:ext cx="4008600" cy="1543658"/>
            </a:xfrm>
            <a:prstGeom prst="rect">
              <a:avLst/>
            </a:prstGeom>
            <a:solidFill>
              <a:srgbClr val="FFB923"/>
            </a:solidFill>
          </p:spPr>
        </p:sp>
        <p:sp>
          <p:nvSpPr>
            <p:cNvPr id="30" name="TextBox 30"/>
            <p:cNvSpPr txBox="1"/>
            <p:nvPr/>
          </p:nvSpPr>
          <p:spPr>
            <a:xfrm>
              <a:off x="302057" y="238005"/>
              <a:ext cx="3404487" cy="545107"/>
            </a:xfrm>
            <a:prstGeom prst="rect">
              <a:avLst/>
            </a:prstGeom>
          </p:spPr>
          <p:txBody>
            <a:bodyPr lIns="0" tIns="0" rIns="0" bIns="0" rtlCol="0" anchor="t">
              <a:spAutoFit/>
            </a:bodyPr>
            <a:lstStyle/>
            <a:p>
              <a:pPr>
                <a:lnSpc>
                  <a:spcPts val="3640"/>
                </a:lnSpc>
              </a:pPr>
              <a:r>
                <a:rPr lang="en-US" sz="2000" dirty="0">
                  <a:solidFill>
                    <a:srgbClr val="000000"/>
                  </a:solidFill>
                  <a:latin typeface="Clear Sans Regular Bold"/>
                </a:rPr>
                <a:t>Veer Kumar</a:t>
              </a:r>
            </a:p>
          </p:txBody>
        </p:sp>
        <p:sp>
          <p:nvSpPr>
            <p:cNvPr id="31" name="TextBox 31"/>
            <p:cNvSpPr txBox="1"/>
            <p:nvPr/>
          </p:nvSpPr>
          <p:spPr>
            <a:xfrm>
              <a:off x="302057" y="830460"/>
              <a:ext cx="3404487" cy="434223"/>
            </a:xfrm>
            <a:prstGeom prst="rect">
              <a:avLst/>
            </a:prstGeom>
          </p:spPr>
          <p:txBody>
            <a:bodyPr lIns="0" tIns="0" rIns="0" bIns="0" rtlCol="0" anchor="t">
              <a:spAutoFit/>
            </a:bodyPr>
            <a:lstStyle/>
            <a:p>
              <a:pPr>
                <a:lnSpc>
                  <a:spcPts val="2800"/>
                </a:lnSpc>
              </a:pPr>
              <a:r>
                <a:rPr lang="en-US" dirty="0">
                  <a:solidFill>
                    <a:srgbClr val="000000"/>
                  </a:solidFill>
                  <a:latin typeface="Clear Sans Regular Italics"/>
                </a:rPr>
                <a:t>Chief Operations Officer</a:t>
              </a:r>
            </a:p>
          </p:txBody>
        </p:sp>
      </p:grpSp>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0" t="21264" r="6608" b="71845"/>
          <a:stretch>
            <a:fillRect/>
          </a:stretch>
        </p:blipFill>
        <p:spPr>
          <a:xfrm>
            <a:off x="0" y="9713931"/>
            <a:ext cx="18288000" cy="573069"/>
          </a:xfrm>
          <a:prstGeom prst="rect">
            <a:avLst/>
          </a:prstGeom>
        </p:spPr>
      </p:pic>
      <p:sp>
        <p:nvSpPr>
          <p:cNvPr id="33" name="TextBox 33"/>
          <p:cNvSpPr txBox="1"/>
          <p:nvPr/>
        </p:nvSpPr>
        <p:spPr>
          <a:xfrm>
            <a:off x="1028700" y="942975"/>
            <a:ext cx="13645869" cy="1374775"/>
          </a:xfrm>
          <a:prstGeom prst="rect">
            <a:avLst/>
          </a:prstGeom>
        </p:spPr>
        <p:txBody>
          <a:bodyPr lIns="0" tIns="0" rIns="0" bIns="0" rtlCol="0" anchor="t">
            <a:spAutoFit/>
          </a:bodyPr>
          <a:lstStyle/>
          <a:p>
            <a:pPr>
              <a:lnSpc>
                <a:spcPts val="11049"/>
              </a:lnSpc>
            </a:pPr>
            <a:r>
              <a:rPr lang="en-US" sz="8499" spc="-169">
                <a:solidFill>
                  <a:srgbClr val="000000"/>
                </a:solidFill>
                <a:latin typeface="Hammersmith One"/>
              </a:rPr>
              <a:t>The Leadership Team</a:t>
            </a:r>
          </a:p>
        </p:txBody>
      </p:sp>
      <p:pic>
        <p:nvPicPr>
          <p:cNvPr id="35" name="Picture 21">
            <a:extLst>
              <a:ext uri="{FF2B5EF4-FFF2-40B4-BE49-F238E27FC236}">
                <a16:creationId xmlns:a16="http://schemas.microsoft.com/office/drawing/2014/main" id="{E1ADB686-D031-8633-CB55-431099894D1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6392897" y="1018804"/>
            <a:ext cx="1068868" cy="1088661"/>
          </a:xfrm>
          <a:prstGeom prst="rect">
            <a:avLst/>
          </a:prstGeom>
        </p:spPr>
      </p:pic>
      <p:pic>
        <p:nvPicPr>
          <p:cNvPr id="36" name="Picture 2" descr="300+ &quot;Veer Kumar&quot; profiles | LinkedIn">
            <a:extLst>
              <a:ext uri="{FF2B5EF4-FFF2-40B4-BE49-F238E27FC236}">
                <a16:creationId xmlns:a16="http://schemas.microsoft.com/office/drawing/2014/main" id="{DECD339C-3F34-D5AD-508B-7162208AA6E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146" r="12807"/>
          <a:stretch/>
        </p:blipFill>
        <p:spPr bwMode="auto">
          <a:xfrm>
            <a:off x="10879273" y="3415500"/>
            <a:ext cx="3006451" cy="380337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Arie Itzhacki">
            <a:extLst>
              <a:ext uri="{FF2B5EF4-FFF2-40B4-BE49-F238E27FC236}">
                <a16:creationId xmlns:a16="http://schemas.microsoft.com/office/drawing/2014/main" id="{AC725C54-77DB-49D7-3A62-496DDAB48E8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5798" r="5155"/>
          <a:stretch/>
        </p:blipFill>
        <p:spPr bwMode="auto">
          <a:xfrm>
            <a:off x="4267199" y="3415499"/>
            <a:ext cx="3006452" cy="38033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erson wearing glasses&#10;&#10;Description automatically generated with low confidence">
            <a:extLst>
              <a:ext uri="{FF2B5EF4-FFF2-40B4-BE49-F238E27FC236}">
                <a16:creationId xmlns:a16="http://schemas.microsoft.com/office/drawing/2014/main" id="{6B214AA3-E2DB-469B-72CF-C0A5A43975C6}"/>
              </a:ext>
            </a:extLst>
          </p:cNvPr>
          <p:cNvPicPr>
            <a:picLocks noChangeAspect="1"/>
          </p:cNvPicPr>
          <p:nvPr/>
        </p:nvPicPr>
        <p:blipFill rotWithShape="1">
          <a:blip r:embed="rId8">
            <a:extLst>
              <a:ext uri="{28A0092B-C50C-407E-A947-70E740481C1C}">
                <a14:useLocalDpi xmlns:a14="http://schemas.microsoft.com/office/drawing/2010/main" val="0"/>
              </a:ext>
            </a:extLst>
          </a:blip>
          <a:srcRect l="10203" r="10472"/>
          <a:stretch/>
        </p:blipFill>
        <p:spPr>
          <a:xfrm>
            <a:off x="7550310" y="3428791"/>
            <a:ext cx="3006452" cy="379008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9144000" cy="10287000"/>
          </a:xfrm>
          <a:prstGeom prst="rect">
            <a:avLst/>
          </a:prstGeom>
          <a:solidFill>
            <a:srgbClr val="FFB923"/>
          </a:solidFill>
        </p:spPr>
      </p:sp>
      <p:grpSp>
        <p:nvGrpSpPr>
          <p:cNvPr id="3" name="Group 3"/>
          <p:cNvGrpSpPr/>
          <p:nvPr/>
        </p:nvGrpSpPr>
        <p:grpSpPr>
          <a:xfrm>
            <a:off x="1028700" y="3636209"/>
            <a:ext cx="7203163" cy="2568840"/>
            <a:chOff x="0" y="0"/>
            <a:chExt cx="9604218" cy="3425120"/>
          </a:xfrm>
        </p:grpSpPr>
        <p:sp>
          <p:nvSpPr>
            <p:cNvPr id="4" name="TextBox 4"/>
            <p:cNvSpPr txBox="1"/>
            <p:nvPr/>
          </p:nvSpPr>
          <p:spPr>
            <a:xfrm>
              <a:off x="0" y="1914746"/>
              <a:ext cx="9604218" cy="1510374"/>
            </a:xfrm>
            <a:prstGeom prst="rect">
              <a:avLst/>
            </a:prstGeom>
          </p:spPr>
          <p:txBody>
            <a:bodyPr lIns="0" tIns="0" rIns="0" bIns="0" rtlCol="0" anchor="t">
              <a:spAutoFit/>
            </a:bodyPr>
            <a:lstStyle/>
            <a:p>
              <a:pPr>
                <a:lnSpc>
                  <a:spcPts val="4550"/>
                </a:lnSpc>
              </a:pPr>
              <a:r>
                <a:rPr lang="en-US" sz="3500">
                  <a:solidFill>
                    <a:srgbClr val="FFFFFF"/>
                  </a:solidFill>
                  <a:latin typeface="Hammersmith One"/>
                </a:rPr>
                <a:t>Reach out to us for</a:t>
              </a:r>
            </a:p>
            <a:p>
              <a:pPr>
                <a:lnSpc>
                  <a:spcPts val="4550"/>
                </a:lnSpc>
              </a:pPr>
              <a:r>
                <a:rPr lang="en-US" sz="3500">
                  <a:solidFill>
                    <a:srgbClr val="FFFFFF"/>
                  </a:solidFill>
                  <a:latin typeface="Hammersmith One"/>
                </a:rPr>
                <a:t>concerns and clarifications</a:t>
              </a:r>
            </a:p>
          </p:txBody>
        </p:sp>
        <p:sp>
          <p:nvSpPr>
            <p:cNvPr id="5" name="TextBox 5"/>
            <p:cNvSpPr txBox="1"/>
            <p:nvPr/>
          </p:nvSpPr>
          <p:spPr>
            <a:xfrm>
              <a:off x="0" y="-85725"/>
              <a:ext cx="9604218" cy="1804458"/>
            </a:xfrm>
            <a:prstGeom prst="rect">
              <a:avLst/>
            </a:prstGeom>
          </p:spPr>
          <p:txBody>
            <a:bodyPr lIns="0" tIns="0" rIns="0" bIns="0" rtlCol="0" anchor="t">
              <a:spAutoFit/>
            </a:bodyPr>
            <a:lstStyle/>
            <a:p>
              <a:pPr>
                <a:lnSpc>
                  <a:spcPts val="11049"/>
                </a:lnSpc>
              </a:pPr>
              <a:r>
                <a:rPr lang="en-US" sz="8499" spc="-169">
                  <a:solidFill>
                    <a:srgbClr val="FFFFFF"/>
                  </a:solidFill>
                  <a:latin typeface="Hammersmith One"/>
                </a:rPr>
                <a:t>Questions?</a:t>
              </a:r>
            </a:p>
          </p:txBody>
        </p:sp>
      </p:grpSp>
      <p:grpSp>
        <p:nvGrpSpPr>
          <p:cNvPr id="6" name="Group 6"/>
          <p:cNvGrpSpPr/>
          <p:nvPr/>
        </p:nvGrpSpPr>
        <p:grpSpPr>
          <a:xfrm>
            <a:off x="10777444" y="1801478"/>
            <a:ext cx="4690646" cy="1014196"/>
            <a:chOff x="0" y="0"/>
            <a:chExt cx="6254195" cy="1352262"/>
          </a:xfrm>
        </p:grpSpPr>
        <p:sp>
          <p:nvSpPr>
            <p:cNvPr id="7" name="TextBox 7"/>
            <p:cNvSpPr txBox="1"/>
            <p:nvPr/>
          </p:nvSpPr>
          <p:spPr>
            <a:xfrm>
              <a:off x="0" y="-57150"/>
              <a:ext cx="6254195" cy="666750"/>
            </a:xfrm>
            <a:prstGeom prst="rect">
              <a:avLst/>
            </a:prstGeom>
          </p:spPr>
          <p:txBody>
            <a:bodyPr lIns="0" tIns="0" rIns="0" bIns="0" rtlCol="0" anchor="t">
              <a:spAutoFit/>
            </a:bodyPr>
            <a:lstStyle/>
            <a:p>
              <a:pPr>
                <a:lnSpc>
                  <a:spcPts val="4200"/>
                </a:lnSpc>
              </a:pPr>
              <a:r>
                <a:rPr lang="en-US" sz="3000">
                  <a:solidFill>
                    <a:srgbClr val="000000"/>
                  </a:solidFill>
                  <a:latin typeface="Clear Sans Regular Bold"/>
                </a:rPr>
                <a:t>Phone Number</a:t>
              </a:r>
            </a:p>
          </p:txBody>
        </p:sp>
        <p:sp>
          <p:nvSpPr>
            <p:cNvPr id="8" name="TextBox 8"/>
            <p:cNvSpPr txBox="1"/>
            <p:nvPr/>
          </p:nvSpPr>
          <p:spPr>
            <a:xfrm>
              <a:off x="0" y="796636"/>
              <a:ext cx="6254195" cy="555625"/>
            </a:xfrm>
            <a:prstGeom prst="rect">
              <a:avLst/>
            </a:prstGeom>
          </p:spPr>
          <p:txBody>
            <a:bodyPr lIns="0" tIns="0" rIns="0" bIns="0" rtlCol="0" anchor="t">
              <a:spAutoFit/>
            </a:bodyPr>
            <a:lstStyle/>
            <a:p>
              <a:pPr>
                <a:lnSpc>
                  <a:spcPts val="3499"/>
                </a:lnSpc>
              </a:pPr>
              <a:r>
                <a:rPr lang="en-US" sz="2499" dirty="0">
                  <a:solidFill>
                    <a:srgbClr val="000000"/>
                  </a:solidFill>
                  <a:latin typeface="Clear Sans Regular"/>
                </a:rPr>
                <a:t>123-456-7890</a:t>
              </a:r>
            </a:p>
          </p:txBody>
        </p:sp>
      </p:grpSp>
      <p:grpSp>
        <p:nvGrpSpPr>
          <p:cNvPr id="9" name="Group 9"/>
          <p:cNvGrpSpPr/>
          <p:nvPr/>
        </p:nvGrpSpPr>
        <p:grpSpPr>
          <a:xfrm>
            <a:off x="10777444" y="4726373"/>
            <a:ext cx="4690646" cy="1014196"/>
            <a:chOff x="0" y="0"/>
            <a:chExt cx="6254195" cy="1352262"/>
          </a:xfrm>
        </p:grpSpPr>
        <p:sp>
          <p:nvSpPr>
            <p:cNvPr id="10" name="TextBox 10"/>
            <p:cNvSpPr txBox="1"/>
            <p:nvPr/>
          </p:nvSpPr>
          <p:spPr>
            <a:xfrm>
              <a:off x="0" y="-57150"/>
              <a:ext cx="6254195" cy="666750"/>
            </a:xfrm>
            <a:prstGeom prst="rect">
              <a:avLst/>
            </a:prstGeom>
          </p:spPr>
          <p:txBody>
            <a:bodyPr lIns="0" tIns="0" rIns="0" bIns="0" rtlCol="0" anchor="t">
              <a:spAutoFit/>
            </a:bodyPr>
            <a:lstStyle/>
            <a:p>
              <a:pPr>
                <a:lnSpc>
                  <a:spcPts val="4200"/>
                </a:lnSpc>
              </a:pPr>
              <a:r>
                <a:rPr lang="en-US" sz="3000">
                  <a:solidFill>
                    <a:srgbClr val="000000"/>
                  </a:solidFill>
                  <a:latin typeface="Clear Sans Regular Bold"/>
                </a:rPr>
                <a:t>Email Address</a:t>
              </a:r>
            </a:p>
          </p:txBody>
        </p:sp>
        <p:sp>
          <p:nvSpPr>
            <p:cNvPr id="11" name="TextBox 11"/>
            <p:cNvSpPr txBox="1"/>
            <p:nvPr/>
          </p:nvSpPr>
          <p:spPr>
            <a:xfrm>
              <a:off x="0" y="796636"/>
              <a:ext cx="6254195" cy="555625"/>
            </a:xfrm>
            <a:prstGeom prst="rect">
              <a:avLst/>
            </a:prstGeom>
          </p:spPr>
          <p:txBody>
            <a:bodyPr lIns="0" tIns="0" rIns="0" bIns="0" rtlCol="0" anchor="t">
              <a:spAutoFit/>
            </a:bodyPr>
            <a:lstStyle/>
            <a:p>
              <a:pPr>
                <a:lnSpc>
                  <a:spcPts val="3499"/>
                </a:lnSpc>
              </a:pPr>
              <a:r>
                <a:rPr lang="en-US" sz="2499" dirty="0">
                  <a:solidFill>
                    <a:srgbClr val="000000"/>
                  </a:solidFill>
                  <a:latin typeface="Clear Sans Regular"/>
                </a:rPr>
                <a:t>hello@bet8.com</a:t>
              </a:r>
            </a:p>
          </p:txBody>
        </p:sp>
      </p:grpSp>
      <p:grpSp>
        <p:nvGrpSpPr>
          <p:cNvPr id="12" name="Group 12"/>
          <p:cNvGrpSpPr/>
          <p:nvPr/>
        </p:nvGrpSpPr>
        <p:grpSpPr>
          <a:xfrm>
            <a:off x="10777444" y="7471326"/>
            <a:ext cx="4690646" cy="1014196"/>
            <a:chOff x="0" y="0"/>
            <a:chExt cx="6254195" cy="1352262"/>
          </a:xfrm>
        </p:grpSpPr>
        <p:sp>
          <p:nvSpPr>
            <p:cNvPr id="13" name="TextBox 13"/>
            <p:cNvSpPr txBox="1"/>
            <p:nvPr/>
          </p:nvSpPr>
          <p:spPr>
            <a:xfrm>
              <a:off x="0" y="-57150"/>
              <a:ext cx="6254195" cy="666750"/>
            </a:xfrm>
            <a:prstGeom prst="rect">
              <a:avLst/>
            </a:prstGeom>
          </p:spPr>
          <p:txBody>
            <a:bodyPr lIns="0" tIns="0" rIns="0" bIns="0" rtlCol="0" anchor="t">
              <a:spAutoFit/>
            </a:bodyPr>
            <a:lstStyle/>
            <a:p>
              <a:pPr>
                <a:lnSpc>
                  <a:spcPts val="4200"/>
                </a:lnSpc>
              </a:pPr>
              <a:r>
                <a:rPr lang="en-US" sz="3000">
                  <a:solidFill>
                    <a:srgbClr val="000000"/>
                  </a:solidFill>
                  <a:latin typeface="Clear Sans Regular Bold"/>
                </a:rPr>
                <a:t>Website</a:t>
              </a:r>
            </a:p>
          </p:txBody>
        </p:sp>
        <p:sp>
          <p:nvSpPr>
            <p:cNvPr id="14" name="TextBox 14"/>
            <p:cNvSpPr txBox="1"/>
            <p:nvPr/>
          </p:nvSpPr>
          <p:spPr>
            <a:xfrm>
              <a:off x="0" y="796636"/>
              <a:ext cx="6254195" cy="555625"/>
            </a:xfrm>
            <a:prstGeom prst="rect">
              <a:avLst/>
            </a:prstGeom>
          </p:spPr>
          <p:txBody>
            <a:bodyPr lIns="0" tIns="0" rIns="0" bIns="0" rtlCol="0" anchor="t">
              <a:spAutoFit/>
            </a:bodyPr>
            <a:lstStyle/>
            <a:p>
              <a:pPr>
                <a:lnSpc>
                  <a:spcPts val="3499"/>
                </a:lnSpc>
              </a:pPr>
              <a:r>
                <a:rPr lang="en-US" sz="2499" dirty="0">
                  <a:solidFill>
                    <a:srgbClr val="000000"/>
                  </a:solidFill>
                  <a:latin typeface="Clear Sans Regular"/>
                </a:rPr>
                <a:t>www.bet8.com</a:t>
              </a:r>
            </a:p>
          </p:txBody>
        </p:sp>
      </p:grpSp>
      <p:sp>
        <p:nvSpPr>
          <p:cNvPr id="15" name="AutoShape 15"/>
          <p:cNvSpPr/>
          <p:nvPr/>
        </p:nvSpPr>
        <p:spPr>
          <a:xfrm>
            <a:off x="10777444" y="3777030"/>
            <a:ext cx="5510677" cy="0"/>
          </a:xfrm>
          <a:prstGeom prst="line">
            <a:avLst/>
          </a:prstGeom>
          <a:ln w="28575" cap="rnd">
            <a:solidFill>
              <a:srgbClr val="FFB923"/>
            </a:solidFill>
            <a:prstDash val="solid"/>
            <a:headEnd type="none" w="sm" len="sm"/>
            <a:tailEnd type="none" w="sm" len="sm"/>
          </a:ln>
        </p:spPr>
      </p:sp>
      <p:sp>
        <p:nvSpPr>
          <p:cNvPr id="16" name="AutoShape 16"/>
          <p:cNvSpPr/>
          <p:nvPr/>
        </p:nvSpPr>
        <p:spPr>
          <a:xfrm>
            <a:off x="10777444" y="6706188"/>
            <a:ext cx="5510677" cy="0"/>
          </a:xfrm>
          <a:prstGeom prst="line">
            <a:avLst/>
          </a:prstGeom>
          <a:ln w="28575" cap="rnd">
            <a:solidFill>
              <a:srgbClr val="FFB923"/>
            </a:solidFill>
            <a:prstDash val="solid"/>
            <a:headEnd type="none" w="sm" len="sm"/>
            <a:tailEnd type="none" w="sm" len="sm"/>
          </a:ln>
        </p:spPr>
      </p:sp>
      <p:pic>
        <p:nvPicPr>
          <p:cNvPr id="20" name="Picture 15">
            <a:extLst>
              <a:ext uri="{FF2B5EF4-FFF2-40B4-BE49-F238E27FC236}">
                <a16:creationId xmlns:a16="http://schemas.microsoft.com/office/drawing/2014/main" id="{F2691A90-33CF-940C-FF07-E8BDB1757B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38597" y="1018803"/>
            <a:ext cx="1068868" cy="1088661"/>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545540" y="0"/>
            <a:ext cx="8742460" cy="10287000"/>
            <a:chOff x="0" y="0"/>
            <a:chExt cx="11656613" cy="13716000"/>
          </a:xfrm>
        </p:grpSpPr>
        <p:pic>
          <p:nvPicPr>
            <p:cNvPr id="3" name="Picture 3"/>
            <p:cNvPicPr>
              <a:picLocks noChangeAspect="1"/>
            </p:cNvPicPr>
            <p:nvPr/>
          </p:nvPicPr>
          <p:blipFill>
            <a:blip r:embed="rId2"/>
            <a:srcRect l="26719" t="13149" r="24073"/>
            <a:stretch>
              <a:fillRect/>
            </a:stretch>
          </p:blipFill>
          <p:spPr>
            <a:xfrm>
              <a:off x="0" y="0"/>
              <a:ext cx="11656613" cy="13716000"/>
            </a:xfrm>
            <a:prstGeom prst="rect">
              <a:avLst/>
            </a:prstGeom>
          </p:spPr>
        </p:pic>
      </p:grpSp>
      <p:grpSp>
        <p:nvGrpSpPr>
          <p:cNvPr id="4" name="Group 4"/>
          <p:cNvGrpSpPr/>
          <p:nvPr/>
        </p:nvGrpSpPr>
        <p:grpSpPr>
          <a:xfrm>
            <a:off x="1604909" y="3938505"/>
            <a:ext cx="7203163" cy="2409990"/>
            <a:chOff x="0" y="0"/>
            <a:chExt cx="9604218" cy="3213321"/>
          </a:xfrm>
        </p:grpSpPr>
        <p:sp>
          <p:nvSpPr>
            <p:cNvPr id="5" name="TextBox 5"/>
            <p:cNvSpPr txBox="1"/>
            <p:nvPr/>
          </p:nvSpPr>
          <p:spPr>
            <a:xfrm>
              <a:off x="0" y="1914746"/>
              <a:ext cx="9604218" cy="1298575"/>
            </a:xfrm>
            <a:prstGeom prst="rect">
              <a:avLst/>
            </a:prstGeom>
          </p:spPr>
          <p:txBody>
            <a:bodyPr lIns="0" tIns="0" rIns="0" bIns="0" rtlCol="0" anchor="t">
              <a:spAutoFit/>
            </a:bodyPr>
            <a:lstStyle/>
            <a:p>
              <a:pPr>
                <a:lnSpc>
                  <a:spcPts val="3900"/>
                </a:lnSpc>
              </a:pPr>
              <a:r>
                <a:rPr lang="en-US" sz="3000">
                  <a:solidFill>
                    <a:srgbClr val="000000"/>
                  </a:solidFill>
                  <a:latin typeface="Hammersmith One"/>
                </a:rPr>
                <a:t>Feel free to approach us</a:t>
              </a:r>
            </a:p>
            <a:p>
              <a:pPr>
                <a:lnSpc>
                  <a:spcPts val="3900"/>
                </a:lnSpc>
              </a:pPr>
              <a:r>
                <a:rPr lang="en-US" sz="3000">
                  <a:solidFill>
                    <a:srgbClr val="000000"/>
                  </a:solidFill>
                  <a:latin typeface="Hammersmith One"/>
                </a:rPr>
                <a:t>if you have any questions.</a:t>
              </a:r>
            </a:p>
          </p:txBody>
        </p:sp>
        <p:sp>
          <p:nvSpPr>
            <p:cNvPr id="6" name="TextBox 6"/>
            <p:cNvSpPr txBox="1"/>
            <p:nvPr/>
          </p:nvSpPr>
          <p:spPr>
            <a:xfrm>
              <a:off x="0" y="-85725"/>
              <a:ext cx="9604218" cy="1804458"/>
            </a:xfrm>
            <a:prstGeom prst="rect">
              <a:avLst/>
            </a:prstGeom>
          </p:spPr>
          <p:txBody>
            <a:bodyPr lIns="0" tIns="0" rIns="0" bIns="0" rtlCol="0" anchor="t">
              <a:spAutoFit/>
            </a:bodyPr>
            <a:lstStyle/>
            <a:p>
              <a:pPr>
                <a:lnSpc>
                  <a:spcPts val="11049"/>
                </a:lnSpc>
              </a:pPr>
              <a:r>
                <a:rPr lang="en-US" sz="8499" spc="-169">
                  <a:solidFill>
                    <a:srgbClr val="000000"/>
                  </a:solidFill>
                  <a:latin typeface="Hammersmith One"/>
                </a:rPr>
                <a:t>Thank you!</a:t>
              </a:r>
            </a:p>
          </p:txBody>
        </p:sp>
      </p:grpSp>
      <p:grpSp>
        <p:nvGrpSpPr>
          <p:cNvPr id="7" name="Group 7"/>
          <p:cNvGrpSpPr/>
          <p:nvPr/>
        </p:nvGrpSpPr>
        <p:grpSpPr>
          <a:xfrm>
            <a:off x="1604909" y="1344806"/>
            <a:ext cx="3909677" cy="689712"/>
            <a:chOff x="0" y="0"/>
            <a:chExt cx="5212903" cy="919616"/>
          </a:xfrm>
        </p:grpSpPr>
        <p:sp>
          <p:nvSpPr>
            <p:cNvPr id="8" name="TextBox 8"/>
            <p:cNvSpPr txBox="1"/>
            <p:nvPr/>
          </p:nvSpPr>
          <p:spPr>
            <a:xfrm>
              <a:off x="1435133" y="109527"/>
              <a:ext cx="3777770" cy="692584"/>
            </a:xfrm>
            <a:prstGeom prst="rect">
              <a:avLst/>
            </a:prstGeom>
          </p:spPr>
          <p:txBody>
            <a:bodyPr lIns="0" tIns="0" rIns="0" bIns="0" rtlCol="0" anchor="t">
              <a:spAutoFit/>
            </a:bodyPr>
            <a:lstStyle/>
            <a:p>
              <a:pPr>
                <a:lnSpc>
                  <a:spcPts val="4201"/>
                </a:lnSpc>
              </a:pPr>
              <a:r>
                <a:rPr lang="en-US" sz="3001" dirty="0">
                  <a:solidFill>
                    <a:srgbClr val="000000"/>
                  </a:solidFill>
                  <a:latin typeface="Hammersmith One Bold"/>
                </a:rPr>
                <a:t>Bet 8</a:t>
              </a:r>
            </a:p>
          </p:txBody>
        </p:sp>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8515" y="-8515"/>
              <a:ext cx="919616" cy="936646"/>
            </a:xfrm>
            <a:prstGeom prst="rect">
              <a:avLst/>
            </a:prstGeom>
          </p:spPr>
        </p:pic>
      </p:grpSp>
      <p:pic>
        <p:nvPicPr>
          <p:cNvPr id="10" name="Picture 1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0" t="21264" r="6608" b="71845"/>
          <a:stretch>
            <a:fillRect/>
          </a:stretch>
        </p:blipFill>
        <p:spPr>
          <a:xfrm rot="5400000">
            <a:off x="-4847568" y="4847567"/>
            <a:ext cx="10287000" cy="591867"/>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0287000"/>
          </a:xfrm>
          <a:prstGeom prst="rect">
            <a:avLst/>
          </a:prstGeom>
          <a:solidFill>
            <a:srgbClr val="FFB923"/>
          </a:solidFill>
        </p:spPr>
      </p:sp>
      <p:sp>
        <p:nvSpPr>
          <p:cNvPr id="5" name="TextBox 5"/>
          <p:cNvSpPr txBox="1"/>
          <p:nvPr/>
        </p:nvSpPr>
        <p:spPr>
          <a:xfrm>
            <a:off x="1028700" y="4438178"/>
            <a:ext cx="7203163" cy="1410643"/>
          </a:xfrm>
          <a:prstGeom prst="rect">
            <a:avLst/>
          </a:prstGeom>
        </p:spPr>
        <p:txBody>
          <a:bodyPr lIns="0" tIns="0" rIns="0" bIns="0" rtlCol="0" anchor="t">
            <a:spAutoFit/>
          </a:bodyPr>
          <a:lstStyle/>
          <a:p>
            <a:pPr>
              <a:lnSpc>
                <a:spcPts val="11049"/>
              </a:lnSpc>
            </a:pPr>
            <a:r>
              <a:rPr lang="en-US" sz="8499" spc="-169" dirty="0">
                <a:solidFill>
                  <a:srgbClr val="FFFFFF"/>
                </a:solidFill>
                <a:latin typeface="Hammersmith One"/>
              </a:rPr>
              <a:t>Appendix</a:t>
            </a:r>
          </a:p>
        </p:txBody>
      </p:sp>
      <p:pic>
        <p:nvPicPr>
          <p:cNvPr id="20" name="Picture 15">
            <a:extLst>
              <a:ext uri="{FF2B5EF4-FFF2-40B4-BE49-F238E27FC236}">
                <a16:creationId xmlns:a16="http://schemas.microsoft.com/office/drawing/2014/main" id="{F2691A90-33CF-940C-FF07-E8BDB1757B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38597" y="1018803"/>
            <a:ext cx="1068868" cy="1088661"/>
          </a:xfrm>
          <a:prstGeom prst="rect">
            <a:avLst/>
          </a:prstGeom>
        </p:spPr>
      </p:pic>
    </p:spTree>
    <p:extLst>
      <p:ext uri="{BB962C8B-B14F-4D97-AF65-F5344CB8AC3E}">
        <p14:creationId xmlns:p14="http://schemas.microsoft.com/office/powerpoint/2010/main" val="17038139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501AA55E-31B5-D331-3056-9CBADD6C919D}"/>
              </a:ext>
            </a:extLst>
          </p:cNvPr>
          <p:cNvSpPr/>
          <p:nvPr/>
        </p:nvSpPr>
        <p:spPr>
          <a:xfrm>
            <a:off x="0" y="0"/>
            <a:ext cx="18288000" cy="1866900"/>
          </a:xfrm>
          <a:prstGeom prst="rect">
            <a:avLst/>
          </a:prstGeom>
          <a:solidFill>
            <a:srgbClr val="FFB923"/>
          </a:solidFill>
        </p:spPr>
      </p:sp>
      <p:sp>
        <p:nvSpPr>
          <p:cNvPr id="8" name="TextBox 3">
            <a:extLst>
              <a:ext uri="{FF2B5EF4-FFF2-40B4-BE49-F238E27FC236}">
                <a16:creationId xmlns:a16="http://schemas.microsoft.com/office/drawing/2014/main" id="{FD219312-BD90-4AB6-5F3E-94E237EAA7ED}"/>
              </a:ext>
            </a:extLst>
          </p:cNvPr>
          <p:cNvSpPr txBox="1"/>
          <p:nvPr/>
        </p:nvSpPr>
        <p:spPr>
          <a:xfrm>
            <a:off x="1047750" y="228128"/>
            <a:ext cx="7389571" cy="1410643"/>
          </a:xfrm>
          <a:prstGeom prst="rect">
            <a:avLst/>
          </a:prstGeom>
        </p:spPr>
        <p:txBody>
          <a:bodyPr lIns="0" tIns="0" rIns="0" bIns="0" rtlCol="0" anchor="t">
            <a:spAutoFit/>
          </a:bodyPr>
          <a:lstStyle/>
          <a:p>
            <a:pPr>
              <a:lnSpc>
                <a:spcPts val="11049"/>
              </a:lnSpc>
            </a:pPr>
            <a:r>
              <a:rPr lang="en-US" sz="8499" spc="-169" dirty="0">
                <a:solidFill>
                  <a:srgbClr val="FFFFFF"/>
                </a:solidFill>
                <a:latin typeface="Hammersmith One"/>
              </a:rPr>
              <a:t>Drawbacks</a:t>
            </a:r>
          </a:p>
        </p:txBody>
      </p:sp>
      <p:sp>
        <p:nvSpPr>
          <p:cNvPr id="2" name="TextBox 17">
            <a:extLst>
              <a:ext uri="{FF2B5EF4-FFF2-40B4-BE49-F238E27FC236}">
                <a16:creationId xmlns:a16="http://schemas.microsoft.com/office/drawing/2014/main" id="{C035BDC4-3123-F086-ACB5-9AF2F9342B7F}"/>
              </a:ext>
            </a:extLst>
          </p:cNvPr>
          <p:cNvSpPr txBox="1"/>
          <p:nvPr/>
        </p:nvSpPr>
        <p:spPr>
          <a:xfrm>
            <a:off x="1543031" y="2532937"/>
            <a:ext cx="6159230" cy="1029128"/>
          </a:xfrm>
          <a:prstGeom prst="rect">
            <a:avLst/>
          </a:prstGeom>
        </p:spPr>
        <p:txBody>
          <a:bodyPr lIns="0" tIns="0" rIns="0" bIns="0" rtlCol="0" anchor="t">
            <a:spAutoFit/>
          </a:bodyPr>
          <a:lstStyle/>
          <a:p>
            <a:pPr>
              <a:lnSpc>
                <a:spcPts val="9099"/>
              </a:lnSpc>
            </a:pPr>
            <a:r>
              <a:rPr lang="en-US" sz="4000" spc="-139" dirty="0">
                <a:latin typeface="Hammersmith One"/>
              </a:rPr>
              <a:t>Logistic Regression</a:t>
            </a:r>
          </a:p>
        </p:txBody>
      </p:sp>
      <p:sp>
        <p:nvSpPr>
          <p:cNvPr id="4" name="TextBox 17">
            <a:extLst>
              <a:ext uri="{FF2B5EF4-FFF2-40B4-BE49-F238E27FC236}">
                <a16:creationId xmlns:a16="http://schemas.microsoft.com/office/drawing/2014/main" id="{3E78F793-4374-EA1F-18FA-9895ABC9D2BA}"/>
              </a:ext>
            </a:extLst>
          </p:cNvPr>
          <p:cNvSpPr txBox="1"/>
          <p:nvPr/>
        </p:nvSpPr>
        <p:spPr>
          <a:xfrm>
            <a:off x="1543031" y="5865807"/>
            <a:ext cx="6159230" cy="1044517"/>
          </a:xfrm>
          <a:prstGeom prst="rect">
            <a:avLst/>
          </a:prstGeom>
        </p:spPr>
        <p:txBody>
          <a:bodyPr lIns="0" tIns="0" rIns="0" bIns="0" rtlCol="0" anchor="t">
            <a:spAutoFit/>
          </a:bodyPr>
          <a:lstStyle/>
          <a:p>
            <a:pPr>
              <a:lnSpc>
                <a:spcPts val="9099"/>
              </a:lnSpc>
            </a:pPr>
            <a:r>
              <a:rPr lang="en-US" sz="4000" spc="-139" dirty="0">
                <a:latin typeface="Hammersmith One"/>
              </a:rPr>
              <a:t>Random Forest Classifier</a:t>
            </a:r>
          </a:p>
        </p:txBody>
      </p:sp>
      <p:sp>
        <p:nvSpPr>
          <p:cNvPr id="5" name="TextBox 17">
            <a:extLst>
              <a:ext uri="{FF2B5EF4-FFF2-40B4-BE49-F238E27FC236}">
                <a16:creationId xmlns:a16="http://schemas.microsoft.com/office/drawing/2014/main" id="{FA1C24D8-F663-95A8-7B6D-9CE04DE8669E}"/>
              </a:ext>
            </a:extLst>
          </p:cNvPr>
          <p:cNvSpPr txBox="1"/>
          <p:nvPr/>
        </p:nvSpPr>
        <p:spPr>
          <a:xfrm>
            <a:off x="9829800" y="2502159"/>
            <a:ext cx="6159230" cy="1059906"/>
          </a:xfrm>
          <a:prstGeom prst="rect">
            <a:avLst/>
          </a:prstGeom>
        </p:spPr>
        <p:txBody>
          <a:bodyPr lIns="0" tIns="0" rIns="0" bIns="0" rtlCol="0" anchor="t">
            <a:spAutoFit/>
          </a:bodyPr>
          <a:lstStyle/>
          <a:p>
            <a:pPr>
              <a:lnSpc>
                <a:spcPts val="9099"/>
              </a:lnSpc>
            </a:pPr>
            <a:r>
              <a:rPr lang="en-US" sz="4000" spc="-139" dirty="0">
                <a:latin typeface="Hammersmith One"/>
              </a:rPr>
              <a:t>K-Nearest Neighbors</a:t>
            </a:r>
          </a:p>
        </p:txBody>
      </p:sp>
      <p:sp>
        <p:nvSpPr>
          <p:cNvPr id="6" name="TextBox 17">
            <a:extLst>
              <a:ext uri="{FF2B5EF4-FFF2-40B4-BE49-F238E27FC236}">
                <a16:creationId xmlns:a16="http://schemas.microsoft.com/office/drawing/2014/main" id="{82CDE69E-68F0-E179-56EF-4D2D0FD095FD}"/>
              </a:ext>
            </a:extLst>
          </p:cNvPr>
          <p:cNvSpPr txBox="1"/>
          <p:nvPr/>
        </p:nvSpPr>
        <p:spPr>
          <a:xfrm>
            <a:off x="9829800" y="5865807"/>
            <a:ext cx="6159230" cy="1059906"/>
          </a:xfrm>
          <a:prstGeom prst="rect">
            <a:avLst/>
          </a:prstGeom>
        </p:spPr>
        <p:txBody>
          <a:bodyPr lIns="0" tIns="0" rIns="0" bIns="0" rtlCol="0" anchor="t">
            <a:spAutoFit/>
          </a:bodyPr>
          <a:lstStyle/>
          <a:p>
            <a:pPr>
              <a:lnSpc>
                <a:spcPts val="9099"/>
              </a:lnSpc>
            </a:pPr>
            <a:r>
              <a:rPr lang="en-US" sz="4000" spc="-139" dirty="0">
                <a:latin typeface="Hammersmith One"/>
              </a:rPr>
              <a:t>Naive Bayes Classifier</a:t>
            </a:r>
          </a:p>
        </p:txBody>
      </p:sp>
      <p:cxnSp>
        <p:nvCxnSpPr>
          <p:cNvPr id="9" name="Straight Connector 8">
            <a:extLst>
              <a:ext uri="{FF2B5EF4-FFF2-40B4-BE49-F238E27FC236}">
                <a16:creationId xmlns:a16="http://schemas.microsoft.com/office/drawing/2014/main" id="{E62EF55D-4585-9566-F482-DEB34B1DDCEB}"/>
              </a:ext>
            </a:extLst>
          </p:cNvPr>
          <p:cNvCxnSpPr/>
          <p:nvPr/>
        </p:nvCxnSpPr>
        <p:spPr>
          <a:xfrm>
            <a:off x="9172074" y="2532937"/>
            <a:ext cx="0" cy="7030163"/>
          </a:xfrm>
          <a:prstGeom prst="line">
            <a:avLst/>
          </a:prstGeom>
          <a:ln>
            <a:solidFill>
              <a:schemeClr val="bg1">
                <a:lumMod val="65000"/>
              </a:schemeClr>
            </a:solidFill>
            <a:prstDash val="sysDash"/>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6AD018F-39F0-A422-7D41-B5EF74BC7C9D}"/>
              </a:ext>
            </a:extLst>
          </p:cNvPr>
          <p:cNvCxnSpPr>
            <a:cxnSpLocks/>
          </p:cNvCxnSpPr>
          <p:nvPr/>
        </p:nvCxnSpPr>
        <p:spPr>
          <a:xfrm>
            <a:off x="2097309" y="6048018"/>
            <a:ext cx="14285691" cy="0"/>
          </a:xfrm>
          <a:prstGeom prst="line">
            <a:avLst/>
          </a:prstGeom>
          <a:ln>
            <a:solidFill>
              <a:schemeClr val="bg1">
                <a:lumMod val="65000"/>
              </a:schemeClr>
            </a:solidFill>
            <a:prstDash val="sysDash"/>
          </a:ln>
        </p:spPr>
        <p:style>
          <a:lnRef idx="1">
            <a:schemeClr val="dk1"/>
          </a:lnRef>
          <a:fillRef idx="0">
            <a:schemeClr val="dk1"/>
          </a:fillRef>
          <a:effectRef idx="0">
            <a:schemeClr val="dk1"/>
          </a:effectRef>
          <a:fontRef idx="minor">
            <a:schemeClr val="tx1"/>
          </a:fontRef>
        </p:style>
      </p:cxnSp>
      <p:sp>
        <p:nvSpPr>
          <p:cNvPr id="11" name="TextBox 20">
            <a:extLst>
              <a:ext uri="{FF2B5EF4-FFF2-40B4-BE49-F238E27FC236}">
                <a16:creationId xmlns:a16="http://schemas.microsoft.com/office/drawing/2014/main" id="{F4DF857F-5596-AC68-FA83-9C0FD14F9AEC}"/>
              </a:ext>
            </a:extLst>
          </p:cNvPr>
          <p:cNvSpPr txBox="1"/>
          <p:nvPr/>
        </p:nvSpPr>
        <p:spPr>
          <a:xfrm>
            <a:off x="1543030" y="3625355"/>
            <a:ext cx="6894291" cy="2191947"/>
          </a:xfrm>
          <a:prstGeom prst="rect">
            <a:avLst/>
          </a:prstGeom>
        </p:spPr>
        <p:txBody>
          <a:bodyPr wrap="square" lIns="0" tIns="0" rIns="0" bIns="0" rtlCol="0" anchor="t">
            <a:spAutoFit/>
          </a:bodyPr>
          <a:lstStyle/>
          <a:p>
            <a:pPr algn="just">
              <a:lnSpc>
                <a:spcPts val="3500"/>
              </a:lnSpc>
            </a:pPr>
            <a:r>
              <a:rPr lang="en-US" sz="1800" dirty="0"/>
              <a:t>It learns a linear relationship from the given dataset and then introduces a non-linearity in the form of the Sigmoid function. Hence when there is non-linear relationship between the inputs and the output variable, this model doesn't perform well. Another assumption made here is that all the  predictors are not correlated. </a:t>
            </a:r>
            <a:endParaRPr lang="en-US" sz="2500" dirty="0">
              <a:latin typeface="Clear Sans Regular Bold"/>
            </a:endParaRPr>
          </a:p>
        </p:txBody>
      </p:sp>
      <p:sp>
        <p:nvSpPr>
          <p:cNvPr id="15" name="TextBox 20">
            <a:extLst>
              <a:ext uri="{FF2B5EF4-FFF2-40B4-BE49-F238E27FC236}">
                <a16:creationId xmlns:a16="http://schemas.microsoft.com/office/drawing/2014/main" id="{6B1D4C77-F36B-C538-FE50-D237AD7BF67D}"/>
              </a:ext>
            </a:extLst>
          </p:cNvPr>
          <p:cNvSpPr txBox="1"/>
          <p:nvPr/>
        </p:nvSpPr>
        <p:spPr>
          <a:xfrm>
            <a:off x="9829801" y="3562065"/>
            <a:ext cx="6553200" cy="1743106"/>
          </a:xfrm>
          <a:prstGeom prst="rect">
            <a:avLst/>
          </a:prstGeom>
        </p:spPr>
        <p:txBody>
          <a:bodyPr wrap="square" lIns="0" tIns="0" rIns="0" bIns="0" rtlCol="0" anchor="t">
            <a:spAutoFit/>
          </a:bodyPr>
          <a:lstStyle/>
          <a:p>
            <a:pPr algn="just">
              <a:lnSpc>
                <a:spcPts val="3500"/>
              </a:lnSpc>
            </a:pPr>
            <a:r>
              <a:rPr lang="en-US" dirty="0"/>
              <a:t>Since we have a lot of categorical columns, after we do one-hot encoding, the number of columns drastically increase and usually KNN algorithm is not ideal for large datasets due to the computational requirements.</a:t>
            </a:r>
            <a:endParaRPr lang="en-US" sz="2500" dirty="0">
              <a:latin typeface="Clear Sans Regular Bold"/>
            </a:endParaRPr>
          </a:p>
        </p:txBody>
      </p:sp>
      <p:sp>
        <p:nvSpPr>
          <p:cNvPr id="18" name="TextBox 20">
            <a:extLst>
              <a:ext uri="{FF2B5EF4-FFF2-40B4-BE49-F238E27FC236}">
                <a16:creationId xmlns:a16="http://schemas.microsoft.com/office/drawing/2014/main" id="{BD193A1D-E0CE-7178-C206-000A039D1A2A}"/>
              </a:ext>
            </a:extLst>
          </p:cNvPr>
          <p:cNvSpPr txBox="1"/>
          <p:nvPr/>
        </p:nvSpPr>
        <p:spPr>
          <a:xfrm>
            <a:off x="1543030" y="6941996"/>
            <a:ext cx="6894291" cy="2640788"/>
          </a:xfrm>
          <a:prstGeom prst="rect">
            <a:avLst/>
          </a:prstGeom>
        </p:spPr>
        <p:txBody>
          <a:bodyPr wrap="square" lIns="0" tIns="0" rIns="0" bIns="0" rtlCol="0" anchor="t">
            <a:spAutoFit/>
          </a:bodyPr>
          <a:lstStyle/>
          <a:p>
            <a:pPr algn="just">
              <a:lnSpc>
                <a:spcPts val="3500"/>
              </a:lnSpc>
            </a:pPr>
            <a:r>
              <a:rPr lang="en-US" dirty="0"/>
              <a:t>Random forests uses the concept of bagging and feature randomness to build uncorrelated forest of trees. The assumption made here is that in the process of bagging, the sample is representative of the whole training dataset. Another requirement here is that the all the features have some predictive power. When these assumptions fail, the model would not perform that well. </a:t>
            </a:r>
            <a:endParaRPr lang="en-US" sz="2500" dirty="0">
              <a:latin typeface="Clear Sans Regular Bold"/>
            </a:endParaRPr>
          </a:p>
        </p:txBody>
      </p:sp>
      <p:sp>
        <p:nvSpPr>
          <p:cNvPr id="19" name="TextBox 20">
            <a:extLst>
              <a:ext uri="{FF2B5EF4-FFF2-40B4-BE49-F238E27FC236}">
                <a16:creationId xmlns:a16="http://schemas.microsoft.com/office/drawing/2014/main" id="{3ED9B811-A817-1677-25B0-EB191A968CD6}"/>
              </a:ext>
            </a:extLst>
          </p:cNvPr>
          <p:cNvSpPr txBox="1"/>
          <p:nvPr/>
        </p:nvSpPr>
        <p:spPr>
          <a:xfrm>
            <a:off x="9829799" y="6965406"/>
            <a:ext cx="6894291" cy="2450030"/>
          </a:xfrm>
          <a:prstGeom prst="rect">
            <a:avLst/>
          </a:prstGeom>
        </p:spPr>
        <p:txBody>
          <a:bodyPr wrap="square" lIns="0" tIns="0" rIns="0" bIns="0" rtlCol="0" anchor="t">
            <a:spAutoFit/>
          </a:bodyPr>
          <a:lstStyle/>
          <a:p>
            <a:pPr>
              <a:lnSpc>
                <a:spcPct val="150000"/>
              </a:lnSpc>
            </a:pPr>
            <a:r>
              <a:rPr lang="en-US" dirty="0"/>
              <a:t>Naive Bayes makes an important assumption that all the predictors are independent. In our case, even though most of them are, some are not. For example, the probability of a team to win at a particular venue may change based on its opponent. Hence this factor could degrade the performance of the classifier. Another assumption made here is that all the predictors have an equal effect on the outcome.</a:t>
            </a:r>
          </a:p>
        </p:txBody>
      </p:sp>
    </p:spTree>
    <p:extLst>
      <p:ext uri="{BB962C8B-B14F-4D97-AF65-F5344CB8AC3E}">
        <p14:creationId xmlns:p14="http://schemas.microsoft.com/office/powerpoint/2010/main" val="3564113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B923"/>
        </a:solidFill>
        <a:effectLst/>
      </p:bgPr>
    </p:bg>
    <p:spTree>
      <p:nvGrpSpPr>
        <p:cNvPr id="1" name=""/>
        <p:cNvGrpSpPr/>
        <p:nvPr/>
      </p:nvGrpSpPr>
      <p:grpSpPr>
        <a:xfrm>
          <a:off x="0" y="0"/>
          <a:ext cx="0" cy="0"/>
          <a:chOff x="0" y="0"/>
          <a:chExt cx="0" cy="0"/>
        </a:xfrm>
      </p:grpSpPr>
      <p:grpSp>
        <p:nvGrpSpPr>
          <p:cNvPr id="2" name="Group 2"/>
          <p:cNvGrpSpPr/>
          <p:nvPr/>
        </p:nvGrpSpPr>
        <p:grpSpPr>
          <a:xfrm>
            <a:off x="3417369" y="13946"/>
            <a:ext cx="14870631" cy="10287000"/>
            <a:chOff x="0" y="0"/>
            <a:chExt cx="19827508" cy="13716000"/>
          </a:xfrm>
        </p:grpSpPr>
        <p:pic>
          <p:nvPicPr>
            <p:cNvPr id="3" name="Picture 3"/>
            <p:cNvPicPr>
              <a:picLocks noChangeAspect="1"/>
            </p:cNvPicPr>
            <p:nvPr/>
          </p:nvPicPr>
          <p:blipFill>
            <a:blip r:embed="rId3"/>
            <a:srcRect l="1814" r="1814"/>
            <a:stretch>
              <a:fillRect/>
            </a:stretch>
          </p:blipFill>
          <p:spPr>
            <a:xfrm>
              <a:off x="0" y="0"/>
              <a:ext cx="19827508" cy="13716000"/>
            </a:xfrm>
            <a:prstGeom prst="rect">
              <a:avLst/>
            </a:prstGeom>
          </p:spPr>
        </p:pic>
      </p:gr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17284"/>
          <a:stretch>
            <a:fillRect/>
          </a:stretch>
        </p:blipFill>
        <p:spPr>
          <a:xfrm>
            <a:off x="3417369" y="0"/>
            <a:ext cx="14870630" cy="10314892"/>
          </a:xfrm>
          <a:prstGeom prst="rect">
            <a:avLst/>
          </a:prstGeom>
        </p:spPr>
      </p:pic>
      <p:grpSp>
        <p:nvGrpSpPr>
          <p:cNvPr id="5" name="Group 5"/>
          <p:cNvGrpSpPr/>
          <p:nvPr/>
        </p:nvGrpSpPr>
        <p:grpSpPr>
          <a:xfrm>
            <a:off x="1028700" y="4134113"/>
            <a:ext cx="11344458" cy="2018774"/>
            <a:chOff x="0" y="0"/>
            <a:chExt cx="15125944" cy="2691698"/>
          </a:xfrm>
        </p:grpSpPr>
        <p:sp>
          <p:nvSpPr>
            <p:cNvPr id="6" name="TextBox 6"/>
            <p:cNvSpPr txBox="1"/>
            <p:nvPr/>
          </p:nvSpPr>
          <p:spPr>
            <a:xfrm>
              <a:off x="0" y="1960390"/>
              <a:ext cx="15125944" cy="731308"/>
            </a:xfrm>
            <a:prstGeom prst="rect">
              <a:avLst/>
            </a:prstGeom>
          </p:spPr>
          <p:txBody>
            <a:bodyPr lIns="0" tIns="0" rIns="0" bIns="0" rtlCol="0" anchor="t">
              <a:spAutoFit/>
            </a:bodyPr>
            <a:lstStyle/>
            <a:p>
              <a:pPr>
                <a:lnSpc>
                  <a:spcPts val="4550"/>
                </a:lnSpc>
              </a:pPr>
              <a:r>
                <a:rPr lang="en-US" sz="3500">
                  <a:solidFill>
                    <a:srgbClr val="FFFFFF"/>
                  </a:solidFill>
                  <a:latin typeface="Hammersmith One"/>
                </a:rPr>
                <a:t>The progess we've made</a:t>
              </a:r>
            </a:p>
          </p:txBody>
        </p:sp>
        <p:sp>
          <p:nvSpPr>
            <p:cNvPr id="7" name="TextBox 7"/>
            <p:cNvSpPr txBox="1"/>
            <p:nvPr/>
          </p:nvSpPr>
          <p:spPr>
            <a:xfrm>
              <a:off x="0" y="-85725"/>
              <a:ext cx="15125944" cy="1808692"/>
            </a:xfrm>
            <a:prstGeom prst="rect">
              <a:avLst/>
            </a:prstGeom>
          </p:spPr>
          <p:txBody>
            <a:bodyPr lIns="0" tIns="0" rIns="0" bIns="0" rtlCol="0" anchor="t">
              <a:spAutoFit/>
            </a:bodyPr>
            <a:lstStyle/>
            <a:p>
              <a:pPr marL="0" lvl="0" indent="0" algn="l">
                <a:lnSpc>
                  <a:spcPts val="11049"/>
                </a:lnSpc>
                <a:spcBef>
                  <a:spcPct val="0"/>
                </a:spcBef>
              </a:pPr>
              <a:r>
                <a:rPr lang="en-US" sz="8499" spc="-169">
                  <a:solidFill>
                    <a:srgbClr val="FFFFFF"/>
                  </a:solidFill>
                  <a:latin typeface="Hammersmith One"/>
                </a:rPr>
                <a:t>Where We Are Now</a:t>
              </a:r>
            </a:p>
          </p:txBody>
        </p:sp>
      </p:grpSp>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1038597" y="1018803"/>
            <a:ext cx="1068868" cy="108866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20340" b="56107"/>
          <a:stretch>
            <a:fillRect/>
          </a:stretch>
        </p:blipFill>
        <p:spPr>
          <a:xfrm>
            <a:off x="0" y="0"/>
            <a:ext cx="18288000" cy="10287000"/>
          </a:xfrm>
          <a:prstGeom prst="rect">
            <a:avLst/>
          </a:prstGeom>
        </p:spPr>
      </p:pic>
      <p:sp>
        <p:nvSpPr>
          <p:cNvPr id="5" name="AutoShape 5"/>
          <p:cNvSpPr/>
          <p:nvPr/>
        </p:nvSpPr>
        <p:spPr>
          <a:xfrm>
            <a:off x="9900961" y="715732"/>
            <a:ext cx="7407748" cy="8855536"/>
          </a:xfrm>
          <a:prstGeom prst="rect">
            <a:avLst/>
          </a:prstGeom>
          <a:solidFill>
            <a:srgbClr val="FFFFFF"/>
          </a:solidFill>
        </p:spPr>
        <p:txBody>
          <a:bodyPr/>
          <a:lstStyle/>
          <a:p>
            <a:endParaRPr lang="en-US" dirty="0"/>
          </a:p>
        </p:txBody>
      </p:sp>
      <p:sp>
        <p:nvSpPr>
          <p:cNvPr id="3" name="AutoShape 3"/>
          <p:cNvSpPr/>
          <p:nvPr/>
        </p:nvSpPr>
        <p:spPr>
          <a:xfrm>
            <a:off x="979291" y="715732"/>
            <a:ext cx="4096455" cy="8855536"/>
          </a:xfrm>
          <a:prstGeom prst="rect">
            <a:avLst/>
          </a:prstGeom>
          <a:solidFill>
            <a:srgbClr val="FFFFFF"/>
          </a:solidFill>
        </p:spPr>
      </p:sp>
      <p:sp>
        <p:nvSpPr>
          <p:cNvPr id="4" name="AutoShape 4"/>
          <p:cNvSpPr/>
          <p:nvPr/>
        </p:nvSpPr>
        <p:spPr>
          <a:xfrm>
            <a:off x="5438564" y="715732"/>
            <a:ext cx="4096455" cy="8855536"/>
          </a:xfrm>
          <a:prstGeom prst="rect">
            <a:avLst/>
          </a:prstGeom>
          <a:solidFill>
            <a:srgbClr val="FFFFFF"/>
          </a:solidFill>
        </p:spPr>
      </p:sp>
      <p:grpSp>
        <p:nvGrpSpPr>
          <p:cNvPr id="6" name="Group 6"/>
          <p:cNvGrpSpPr/>
          <p:nvPr/>
        </p:nvGrpSpPr>
        <p:grpSpPr>
          <a:xfrm>
            <a:off x="2094869" y="1290204"/>
            <a:ext cx="1865298" cy="1865298"/>
            <a:chOff x="0" y="0"/>
            <a:chExt cx="2487064" cy="2487064"/>
          </a:xfrm>
        </p:grpSpPr>
        <p:grpSp>
          <p:nvGrpSpPr>
            <p:cNvPr id="7" name="Group 7"/>
            <p:cNvGrpSpPr>
              <a:grpSpLocks noChangeAspect="1"/>
            </p:cNvGrpSpPr>
            <p:nvPr/>
          </p:nvGrpSpPr>
          <p:grpSpPr>
            <a:xfrm>
              <a:off x="0" y="0"/>
              <a:ext cx="2487064" cy="2487064"/>
              <a:chOff x="0" y="0"/>
              <a:chExt cx="2540000" cy="2540000"/>
            </a:xfrm>
          </p:grpSpPr>
          <p:sp>
            <p:nvSpPr>
              <p:cNvPr id="8" name="Freeform 8"/>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EDECED"/>
              </a:solidFill>
            </p:spPr>
          </p:sp>
          <p:sp>
            <p:nvSpPr>
              <p:cNvPr id="9" name="Freeform 9"/>
              <p:cNvSpPr/>
              <p:nvPr/>
            </p:nvSpPr>
            <p:spPr>
              <a:xfrm>
                <a:off x="260102" y="17180"/>
                <a:ext cx="2320434" cy="2632647"/>
              </a:xfrm>
              <a:custGeom>
                <a:avLst/>
                <a:gdLst/>
                <a:ahLst/>
                <a:cxnLst/>
                <a:rect l="l" t="t" r="r" b="b"/>
                <a:pathLst>
                  <a:path w="2320434" h="2632647">
                    <a:moveTo>
                      <a:pt x="1327398" y="23148"/>
                    </a:moveTo>
                    <a:cubicBezTo>
                      <a:pt x="1850242" y="158146"/>
                      <a:pt x="2230549" y="609002"/>
                      <a:pt x="2275492" y="1147120"/>
                    </a:cubicBezTo>
                    <a:cubicBezTo>
                      <a:pt x="2320434" y="1685237"/>
                      <a:pt x="2020184" y="2192933"/>
                      <a:pt x="1526977" y="2412790"/>
                    </a:cubicBezTo>
                    <a:cubicBezTo>
                      <a:pt x="1033770" y="2632646"/>
                      <a:pt x="455466" y="2516583"/>
                      <a:pt x="85285" y="2123447"/>
                    </a:cubicBezTo>
                    <a:cubicBezTo>
                      <a:pt x="22594" y="2057462"/>
                      <a:pt x="0" y="1962978"/>
                      <a:pt x="26059" y="1875771"/>
                    </a:cubicBezTo>
                    <a:cubicBezTo>
                      <a:pt x="52118" y="1788564"/>
                      <a:pt x="122846" y="1721966"/>
                      <a:pt x="211461" y="1701195"/>
                    </a:cubicBezTo>
                    <a:cubicBezTo>
                      <a:pt x="300076" y="1680423"/>
                      <a:pt x="393032" y="1708653"/>
                      <a:pt x="455130" y="1775196"/>
                    </a:cubicBezTo>
                    <a:cubicBezTo>
                      <a:pt x="677239" y="2011077"/>
                      <a:pt x="1024221" y="2080716"/>
                      <a:pt x="1320145" y="1948802"/>
                    </a:cubicBezTo>
                    <a:cubicBezTo>
                      <a:pt x="1616070" y="1816888"/>
                      <a:pt x="1796220" y="1512270"/>
                      <a:pt x="1769254" y="1189400"/>
                    </a:cubicBezTo>
                    <a:cubicBezTo>
                      <a:pt x="1742289" y="866529"/>
                      <a:pt x="1514104" y="596015"/>
                      <a:pt x="1200398" y="515017"/>
                    </a:cubicBezTo>
                    <a:cubicBezTo>
                      <a:pt x="1112170" y="492657"/>
                      <a:pt x="1042650" y="424799"/>
                      <a:pt x="1018162" y="337138"/>
                    </a:cubicBezTo>
                    <a:cubicBezTo>
                      <a:pt x="993674" y="249478"/>
                      <a:pt x="1017960" y="155414"/>
                      <a:pt x="1081826" y="90567"/>
                    </a:cubicBezTo>
                    <a:cubicBezTo>
                      <a:pt x="1145692" y="25719"/>
                      <a:pt x="1239374" y="0"/>
                      <a:pt x="1327398" y="23148"/>
                    </a:cubicBezTo>
                    <a:close/>
                  </a:path>
                </a:pathLst>
              </a:custGeom>
              <a:solidFill>
                <a:srgbClr val="FFB923"/>
              </a:solidFill>
            </p:spPr>
          </p:sp>
        </p:grpSp>
      </p:grpSp>
      <p:grpSp>
        <p:nvGrpSpPr>
          <p:cNvPr id="36" name="Group 36"/>
          <p:cNvGrpSpPr/>
          <p:nvPr/>
        </p:nvGrpSpPr>
        <p:grpSpPr>
          <a:xfrm>
            <a:off x="1607376" y="4889721"/>
            <a:ext cx="2840284" cy="507557"/>
            <a:chOff x="-16685" y="-541"/>
            <a:chExt cx="3787045" cy="676744"/>
          </a:xfrm>
        </p:grpSpPr>
        <p:grpSp>
          <p:nvGrpSpPr>
            <p:cNvPr id="37" name="Group 37"/>
            <p:cNvGrpSpPr>
              <a:grpSpLocks noChangeAspect="1"/>
            </p:cNvGrpSpPr>
            <p:nvPr/>
          </p:nvGrpSpPr>
          <p:grpSpPr>
            <a:xfrm>
              <a:off x="-16685" y="-541"/>
              <a:ext cx="3787045" cy="676744"/>
              <a:chOff x="-5645" y="-183"/>
              <a:chExt cx="1281290" cy="228966"/>
            </a:xfrm>
          </p:grpSpPr>
          <p:sp>
            <p:nvSpPr>
              <p:cNvPr id="38" name="Freeform 38"/>
              <p:cNvSpPr/>
              <p:nvPr/>
            </p:nvSpPr>
            <p:spPr>
              <a:xfrm>
                <a:off x="-5645" y="-183"/>
                <a:ext cx="1281290" cy="228966"/>
              </a:xfrm>
              <a:custGeom>
                <a:avLst/>
                <a:gdLst/>
                <a:ahLst/>
                <a:cxnLst/>
                <a:rect l="l" t="t" r="r" b="b"/>
                <a:pathLst>
                  <a:path w="1281290" h="228966">
                    <a:moveTo>
                      <a:pt x="119945" y="183"/>
                    </a:moveTo>
                    <a:lnTo>
                      <a:pt x="1161345" y="183"/>
                    </a:lnTo>
                    <a:cubicBezTo>
                      <a:pt x="1202302" y="0"/>
                      <a:pt x="1240227" y="21745"/>
                      <a:pt x="1260759" y="57185"/>
                    </a:cubicBezTo>
                    <a:cubicBezTo>
                      <a:pt x="1281290" y="92625"/>
                      <a:pt x="1281290" y="136341"/>
                      <a:pt x="1260759" y="171781"/>
                    </a:cubicBezTo>
                    <a:cubicBezTo>
                      <a:pt x="1240227" y="207221"/>
                      <a:pt x="1202302" y="228966"/>
                      <a:pt x="1161345" y="228783"/>
                    </a:cubicBezTo>
                    <a:lnTo>
                      <a:pt x="119945" y="228783"/>
                    </a:lnTo>
                    <a:cubicBezTo>
                      <a:pt x="78988" y="228966"/>
                      <a:pt x="41063" y="207221"/>
                      <a:pt x="20531" y="171781"/>
                    </a:cubicBezTo>
                    <a:cubicBezTo>
                      <a:pt x="0" y="136341"/>
                      <a:pt x="0" y="92625"/>
                      <a:pt x="20531" y="57185"/>
                    </a:cubicBezTo>
                    <a:cubicBezTo>
                      <a:pt x="41063" y="21745"/>
                      <a:pt x="78988" y="0"/>
                      <a:pt x="119945" y="183"/>
                    </a:cubicBezTo>
                    <a:close/>
                  </a:path>
                </a:pathLst>
              </a:custGeom>
              <a:solidFill>
                <a:srgbClr val="EDECED"/>
              </a:solidFill>
            </p:spPr>
          </p:sp>
          <p:sp>
            <p:nvSpPr>
              <p:cNvPr id="39" name="Freeform 39"/>
              <p:cNvSpPr/>
              <p:nvPr/>
            </p:nvSpPr>
            <p:spPr>
              <a:xfrm>
                <a:off x="-5645" y="-183"/>
                <a:ext cx="443635" cy="228966"/>
              </a:xfrm>
              <a:custGeom>
                <a:avLst/>
                <a:gdLst/>
                <a:ahLst/>
                <a:cxnLst/>
                <a:rect l="l" t="t" r="r" b="b"/>
                <a:pathLst>
                  <a:path w="455790" h="228966">
                    <a:moveTo>
                      <a:pt x="119945" y="183"/>
                    </a:moveTo>
                    <a:lnTo>
                      <a:pt x="335845" y="183"/>
                    </a:lnTo>
                    <a:cubicBezTo>
                      <a:pt x="376802" y="0"/>
                      <a:pt x="414727" y="21745"/>
                      <a:pt x="435259" y="57185"/>
                    </a:cubicBezTo>
                    <a:cubicBezTo>
                      <a:pt x="455790" y="92625"/>
                      <a:pt x="455790" y="136341"/>
                      <a:pt x="435259" y="171781"/>
                    </a:cubicBezTo>
                    <a:cubicBezTo>
                      <a:pt x="414727" y="207221"/>
                      <a:pt x="376802" y="228966"/>
                      <a:pt x="335845" y="228783"/>
                    </a:cubicBezTo>
                    <a:lnTo>
                      <a:pt x="119945" y="228783"/>
                    </a:lnTo>
                    <a:cubicBezTo>
                      <a:pt x="78988" y="228966"/>
                      <a:pt x="41063" y="207221"/>
                      <a:pt x="20531" y="171781"/>
                    </a:cubicBezTo>
                    <a:cubicBezTo>
                      <a:pt x="0" y="136341"/>
                      <a:pt x="0" y="92625"/>
                      <a:pt x="20531" y="57185"/>
                    </a:cubicBezTo>
                    <a:cubicBezTo>
                      <a:pt x="41063" y="21745"/>
                      <a:pt x="78988" y="0"/>
                      <a:pt x="119945" y="183"/>
                    </a:cubicBezTo>
                    <a:close/>
                  </a:path>
                </a:pathLst>
              </a:custGeom>
              <a:solidFill>
                <a:srgbClr val="FFB923"/>
              </a:solidFill>
            </p:spPr>
          </p:sp>
        </p:grpSp>
      </p:grpSp>
      <p:grpSp>
        <p:nvGrpSpPr>
          <p:cNvPr id="40" name="Group 40"/>
          <p:cNvGrpSpPr/>
          <p:nvPr/>
        </p:nvGrpSpPr>
        <p:grpSpPr>
          <a:xfrm>
            <a:off x="1851867" y="7169525"/>
            <a:ext cx="2351302" cy="1175651"/>
            <a:chOff x="0" y="0"/>
            <a:chExt cx="3135070" cy="1567535"/>
          </a:xfrm>
        </p:grpSpPr>
        <p:grpSp>
          <p:nvGrpSpPr>
            <p:cNvPr id="41" name="Group 41"/>
            <p:cNvGrpSpPr>
              <a:grpSpLocks noChangeAspect="1"/>
            </p:cNvGrpSpPr>
            <p:nvPr/>
          </p:nvGrpSpPr>
          <p:grpSpPr>
            <a:xfrm>
              <a:off x="0" y="0"/>
              <a:ext cx="3135070" cy="1567535"/>
              <a:chOff x="0" y="0"/>
              <a:chExt cx="2540000" cy="1270000"/>
            </a:xfrm>
          </p:grpSpPr>
          <p:sp>
            <p:nvSpPr>
              <p:cNvPr id="42" name="Freeform 42"/>
              <p:cNvSpPr/>
              <p:nvPr/>
            </p:nvSpPr>
            <p:spPr>
              <a:xfrm>
                <a:off x="17180" y="0"/>
                <a:ext cx="2505641" cy="1286225"/>
              </a:xfrm>
              <a:custGeom>
                <a:avLst/>
                <a:gdLst/>
                <a:ahLst/>
                <a:cxnLst/>
                <a:rect l="l" t="t" r="r" b="b"/>
                <a:pathLst>
                  <a:path w="2505641" h="1286225">
                    <a:moveTo>
                      <a:pt x="23148" y="952500"/>
                    </a:moveTo>
                    <a:cubicBezTo>
                      <a:pt x="167927" y="391772"/>
                      <a:pt x="673702" y="0"/>
                      <a:pt x="1252820" y="0"/>
                    </a:cubicBezTo>
                    <a:cubicBezTo>
                      <a:pt x="1831938" y="0"/>
                      <a:pt x="2337713" y="391772"/>
                      <a:pt x="2482492" y="952500"/>
                    </a:cubicBezTo>
                    <a:cubicBezTo>
                      <a:pt x="2505640" y="1040524"/>
                      <a:pt x="2479921" y="1134206"/>
                      <a:pt x="2415073" y="1198072"/>
                    </a:cubicBezTo>
                    <a:cubicBezTo>
                      <a:pt x="2350225" y="1261938"/>
                      <a:pt x="2256162" y="1286224"/>
                      <a:pt x="2168502" y="1261736"/>
                    </a:cubicBezTo>
                    <a:cubicBezTo>
                      <a:pt x="2080841" y="1237248"/>
                      <a:pt x="2012983" y="1167728"/>
                      <a:pt x="1990623" y="1079500"/>
                    </a:cubicBezTo>
                    <a:cubicBezTo>
                      <a:pt x="1903756" y="743063"/>
                      <a:pt x="1600291" y="508000"/>
                      <a:pt x="1252820" y="508000"/>
                    </a:cubicBezTo>
                    <a:cubicBezTo>
                      <a:pt x="905349" y="508000"/>
                      <a:pt x="601884" y="743063"/>
                      <a:pt x="515017" y="1079500"/>
                    </a:cubicBezTo>
                    <a:cubicBezTo>
                      <a:pt x="492657" y="1167728"/>
                      <a:pt x="424799" y="1237248"/>
                      <a:pt x="337138" y="1261736"/>
                    </a:cubicBezTo>
                    <a:cubicBezTo>
                      <a:pt x="249478" y="1286224"/>
                      <a:pt x="155414" y="1261938"/>
                      <a:pt x="90567" y="1198072"/>
                    </a:cubicBezTo>
                    <a:cubicBezTo>
                      <a:pt x="25719" y="1134206"/>
                      <a:pt x="0" y="1040524"/>
                      <a:pt x="23148" y="952500"/>
                    </a:cubicBezTo>
                    <a:close/>
                  </a:path>
                </a:pathLst>
              </a:custGeom>
              <a:solidFill>
                <a:srgbClr val="EDECED"/>
              </a:solidFill>
            </p:spPr>
          </p:sp>
          <p:sp>
            <p:nvSpPr>
              <p:cNvPr id="43" name="Freeform 43"/>
              <p:cNvSpPr/>
              <p:nvPr/>
            </p:nvSpPr>
            <p:spPr>
              <a:xfrm>
                <a:off x="17180" y="745775"/>
                <a:ext cx="538165" cy="540449"/>
              </a:xfrm>
              <a:custGeom>
                <a:avLst/>
                <a:gdLst/>
                <a:ahLst/>
                <a:cxnLst/>
                <a:rect l="l" t="t" r="r" b="b"/>
                <a:pathLst>
                  <a:path w="538165" h="540449">
                    <a:moveTo>
                      <a:pt x="23148" y="206725"/>
                    </a:moveTo>
                    <a:cubicBezTo>
                      <a:pt x="45508" y="118497"/>
                      <a:pt x="113365" y="48977"/>
                      <a:pt x="201026" y="24489"/>
                    </a:cubicBezTo>
                    <a:cubicBezTo>
                      <a:pt x="288687" y="0"/>
                      <a:pt x="382750" y="24287"/>
                      <a:pt x="447598" y="88153"/>
                    </a:cubicBezTo>
                    <a:cubicBezTo>
                      <a:pt x="512446" y="152019"/>
                      <a:pt x="538165" y="245701"/>
                      <a:pt x="515017" y="333725"/>
                    </a:cubicBezTo>
                    <a:cubicBezTo>
                      <a:pt x="492657" y="421953"/>
                      <a:pt x="424799" y="491473"/>
                      <a:pt x="337138" y="515961"/>
                    </a:cubicBezTo>
                    <a:cubicBezTo>
                      <a:pt x="249478" y="540449"/>
                      <a:pt x="155414" y="516163"/>
                      <a:pt x="90567" y="452297"/>
                    </a:cubicBezTo>
                    <a:cubicBezTo>
                      <a:pt x="25719" y="388431"/>
                      <a:pt x="0" y="294749"/>
                      <a:pt x="23148" y="206725"/>
                    </a:cubicBezTo>
                    <a:close/>
                  </a:path>
                </a:pathLst>
              </a:custGeom>
              <a:solidFill>
                <a:srgbClr val="FFB923"/>
              </a:solidFill>
            </p:spPr>
          </p:sp>
        </p:grpSp>
      </p:grpSp>
      <p:grpSp>
        <p:nvGrpSpPr>
          <p:cNvPr id="44" name="Group 44"/>
          <p:cNvGrpSpPr/>
          <p:nvPr/>
        </p:nvGrpSpPr>
        <p:grpSpPr>
          <a:xfrm>
            <a:off x="1978880" y="3420691"/>
            <a:ext cx="2097275" cy="810537"/>
            <a:chOff x="0" y="-28575"/>
            <a:chExt cx="2796367" cy="1080716"/>
          </a:xfrm>
        </p:grpSpPr>
        <p:sp>
          <p:nvSpPr>
            <p:cNvPr id="45" name="TextBox 45"/>
            <p:cNvSpPr txBox="1"/>
            <p:nvPr/>
          </p:nvSpPr>
          <p:spPr>
            <a:xfrm>
              <a:off x="0" y="-28575"/>
              <a:ext cx="2796367" cy="514585"/>
            </a:xfrm>
            <a:prstGeom prst="rect">
              <a:avLst/>
            </a:prstGeom>
          </p:spPr>
          <p:txBody>
            <a:bodyPr lIns="0" tIns="0" rIns="0" bIns="0" rtlCol="0" anchor="t">
              <a:spAutoFit/>
            </a:bodyPr>
            <a:lstStyle/>
            <a:p>
              <a:pPr algn="ctr">
                <a:lnSpc>
                  <a:spcPts val="3249"/>
                </a:lnSpc>
              </a:pPr>
              <a:r>
                <a:rPr lang="en-US" sz="2499" dirty="0">
                  <a:solidFill>
                    <a:srgbClr val="000000"/>
                  </a:solidFill>
                  <a:latin typeface="Clear Sans Regular Bold"/>
                </a:rPr>
                <a:t>CRR</a:t>
              </a:r>
            </a:p>
          </p:txBody>
        </p:sp>
        <p:sp>
          <p:nvSpPr>
            <p:cNvPr id="46" name="TextBox 46"/>
            <p:cNvSpPr txBox="1"/>
            <p:nvPr/>
          </p:nvSpPr>
          <p:spPr>
            <a:xfrm>
              <a:off x="0" y="628808"/>
              <a:ext cx="2796367" cy="423333"/>
            </a:xfrm>
            <a:prstGeom prst="rect">
              <a:avLst/>
            </a:prstGeom>
          </p:spPr>
          <p:txBody>
            <a:bodyPr lIns="0" tIns="0" rIns="0" bIns="0" rtlCol="0" anchor="t">
              <a:spAutoFit/>
            </a:bodyPr>
            <a:lstStyle/>
            <a:p>
              <a:pPr algn="ctr">
                <a:lnSpc>
                  <a:spcPts val="2600"/>
                </a:lnSpc>
              </a:pPr>
              <a:r>
                <a:rPr lang="en-US" sz="2000" dirty="0">
                  <a:solidFill>
                    <a:srgbClr val="000000"/>
                  </a:solidFill>
                  <a:latin typeface="Clear Sans Regular"/>
                </a:rPr>
                <a:t>67% Goal</a:t>
              </a:r>
            </a:p>
          </p:txBody>
        </p:sp>
      </p:grpSp>
      <p:grpSp>
        <p:nvGrpSpPr>
          <p:cNvPr id="47" name="Group 47"/>
          <p:cNvGrpSpPr/>
          <p:nvPr/>
        </p:nvGrpSpPr>
        <p:grpSpPr>
          <a:xfrm>
            <a:off x="5808460" y="1646134"/>
            <a:ext cx="3335540" cy="805687"/>
            <a:chOff x="0" y="-28575"/>
            <a:chExt cx="4447386" cy="1074249"/>
          </a:xfrm>
        </p:grpSpPr>
        <p:sp>
          <p:nvSpPr>
            <p:cNvPr id="48" name="TextBox 48"/>
            <p:cNvSpPr txBox="1"/>
            <p:nvPr/>
          </p:nvSpPr>
          <p:spPr>
            <a:xfrm>
              <a:off x="0" y="-28575"/>
              <a:ext cx="4447386" cy="560581"/>
            </a:xfrm>
            <a:prstGeom prst="rect">
              <a:avLst/>
            </a:prstGeom>
          </p:spPr>
          <p:txBody>
            <a:bodyPr lIns="0" tIns="0" rIns="0" bIns="0" rtlCol="0" anchor="t">
              <a:spAutoFit/>
            </a:bodyPr>
            <a:lstStyle/>
            <a:p>
              <a:pPr algn="ctr">
                <a:lnSpc>
                  <a:spcPts val="3249"/>
                </a:lnSpc>
              </a:pPr>
              <a:r>
                <a:rPr lang="en-US" sz="3600" dirty="0">
                  <a:solidFill>
                    <a:srgbClr val="000000"/>
                  </a:solidFill>
                  <a:latin typeface="Clear Sans Regular Bold"/>
                </a:rPr>
                <a:t>10.29% CAGR</a:t>
              </a:r>
            </a:p>
          </p:txBody>
        </p:sp>
        <p:sp>
          <p:nvSpPr>
            <p:cNvPr id="49" name="TextBox 49"/>
            <p:cNvSpPr txBox="1"/>
            <p:nvPr/>
          </p:nvSpPr>
          <p:spPr>
            <a:xfrm>
              <a:off x="0" y="628808"/>
              <a:ext cx="4447386" cy="416866"/>
            </a:xfrm>
            <a:prstGeom prst="rect">
              <a:avLst/>
            </a:prstGeom>
          </p:spPr>
          <p:txBody>
            <a:bodyPr lIns="0" tIns="0" rIns="0" bIns="0" rtlCol="0" anchor="t">
              <a:spAutoFit/>
            </a:bodyPr>
            <a:lstStyle/>
            <a:p>
              <a:pPr algn="ctr">
                <a:lnSpc>
                  <a:spcPts val="2600"/>
                </a:lnSpc>
              </a:pPr>
              <a:r>
                <a:rPr lang="en-US" sz="2000" dirty="0">
                  <a:solidFill>
                    <a:srgbClr val="000000"/>
                  </a:solidFill>
                  <a:latin typeface="Clear Sans Regular"/>
                </a:rPr>
                <a:t>2022 - 2030</a:t>
              </a:r>
            </a:p>
          </p:txBody>
        </p:sp>
      </p:grpSp>
      <p:grpSp>
        <p:nvGrpSpPr>
          <p:cNvPr id="50" name="Group 50"/>
          <p:cNvGrpSpPr/>
          <p:nvPr/>
        </p:nvGrpSpPr>
        <p:grpSpPr>
          <a:xfrm>
            <a:off x="5819022" y="3617938"/>
            <a:ext cx="3335540" cy="805687"/>
            <a:chOff x="0" y="-28575"/>
            <a:chExt cx="4447386" cy="1074249"/>
          </a:xfrm>
        </p:grpSpPr>
        <p:sp>
          <p:nvSpPr>
            <p:cNvPr id="51" name="TextBox 51"/>
            <p:cNvSpPr txBox="1"/>
            <p:nvPr/>
          </p:nvSpPr>
          <p:spPr>
            <a:xfrm>
              <a:off x="0" y="-28575"/>
              <a:ext cx="4447386" cy="560581"/>
            </a:xfrm>
            <a:prstGeom prst="rect">
              <a:avLst/>
            </a:prstGeom>
          </p:spPr>
          <p:txBody>
            <a:bodyPr lIns="0" tIns="0" rIns="0" bIns="0" rtlCol="0" anchor="t">
              <a:spAutoFit/>
            </a:bodyPr>
            <a:lstStyle/>
            <a:p>
              <a:pPr algn="ctr">
                <a:lnSpc>
                  <a:spcPts val="3249"/>
                </a:lnSpc>
              </a:pPr>
              <a:r>
                <a:rPr lang="en-US" sz="3600" dirty="0">
                  <a:solidFill>
                    <a:srgbClr val="000000"/>
                  </a:solidFill>
                  <a:latin typeface="Clear Sans Regular Bold"/>
                </a:rPr>
                <a:t>$76 billion </a:t>
              </a:r>
            </a:p>
          </p:txBody>
        </p:sp>
        <p:sp>
          <p:nvSpPr>
            <p:cNvPr id="52" name="TextBox 52"/>
            <p:cNvSpPr txBox="1"/>
            <p:nvPr/>
          </p:nvSpPr>
          <p:spPr>
            <a:xfrm>
              <a:off x="0" y="628808"/>
              <a:ext cx="4447386" cy="416866"/>
            </a:xfrm>
            <a:prstGeom prst="rect">
              <a:avLst/>
            </a:prstGeom>
          </p:spPr>
          <p:txBody>
            <a:bodyPr lIns="0" tIns="0" rIns="0" bIns="0" rtlCol="0" anchor="t">
              <a:spAutoFit/>
            </a:bodyPr>
            <a:lstStyle/>
            <a:p>
              <a:pPr algn="ctr">
                <a:lnSpc>
                  <a:spcPts val="2600"/>
                </a:lnSpc>
              </a:pPr>
              <a:r>
                <a:rPr lang="en-US" sz="2000" dirty="0">
                  <a:solidFill>
                    <a:srgbClr val="000000"/>
                  </a:solidFill>
                  <a:latin typeface="Clear Sans Regular"/>
                </a:rPr>
                <a:t>Current Market Value</a:t>
              </a:r>
            </a:p>
          </p:txBody>
        </p:sp>
      </p:grpSp>
      <p:grpSp>
        <p:nvGrpSpPr>
          <p:cNvPr id="53" name="Group 53"/>
          <p:cNvGrpSpPr/>
          <p:nvPr/>
        </p:nvGrpSpPr>
        <p:grpSpPr>
          <a:xfrm>
            <a:off x="5819022" y="7735919"/>
            <a:ext cx="3335540" cy="1139111"/>
            <a:chOff x="0" y="-28575"/>
            <a:chExt cx="4447386" cy="1518816"/>
          </a:xfrm>
        </p:grpSpPr>
        <p:sp>
          <p:nvSpPr>
            <p:cNvPr id="54" name="TextBox 54"/>
            <p:cNvSpPr txBox="1"/>
            <p:nvPr/>
          </p:nvSpPr>
          <p:spPr>
            <a:xfrm>
              <a:off x="0" y="-28575"/>
              <a:ext cx="4447386" cy="560581"/>
            </a:xfrm>
            <a:prstGeom prst="rect">
              <a:avLst/>
            </a:prstGeom>
          </p:spPr>
          <p:txBody>
            <a:bodyPr lIns="0" tIns="0" rIns="0" bIns="0" rtlCol="0" anchor="t">
              <a:spAutoFit/>
            </a:bodyPr>
            <a:lstStyle/>
            <a:p>
              <a:pPr algn="ctr">
                <a:lnSpc>
                  <a:spcPts val="3249"/>
                </a:lnSpc>
              </a:pPr>
              <a:r>
                <a:rPr lang="en-US" sz="3600" dirty="0">
                  <a:solidFill>
                    <a:srgbClr val="000000"/>
                  </a:solidFill>
                  <a:latin typeface="Clear Sans Regular Bold"/>
                </a:rPr>
                <a:t>28.4</a:t>
              </a:r>
            </a:p>
          </p:txBody>
        </p:sp>
        <p:sp>
          <p:nvSpPr>
            <p:cNvPr id="55" name="TextBox 55"/>
            <p:cNvSpPr txBox="1"/>
            <p:nvPr/>
          </p:nvSpPr>
          <p:spPr>
            <a:xfrm>
              <a:off x="0" y="628808"/>
              <a:ext cx="4447386" cy="861433"/>
            </a:xfrm>
            <a:prstGeom prst="rect">
              <a:avLst/>
            </a:prstGeom>
          </p:spPr>
          <p:txBody>
            <a:bodyPr lIns="0" tIns="0" rIns="0" bIns="0" rtlCol="0" anchor="t">
              <a:spAutoFit/>
            </a:bodyPr>
            <a:lstStyle/>
            <a:p>
              <a:pPr algn="ctr">
                <a:lnSpc>
                  <a:spcPts val="2600"/>
                </a:lnSpc>
              </a:pPr>
              <a:r>
                <a:rPr lang="en-US" sz="2000" dirty="0">
                  <a:solidFill>
                    <a:srgbClr val="000000"/>
                  </a:solidFill>
                  <a:latin typeface="Clear Sans Regular"/>
                </a:rPr>
                <a:t>Betting users average age in India</a:t>
              </a:r>
            </a:p>
          </p:txBody>
        </p:sp>
      </p:grpSp>
      <p:grpSp>
        <p:nvGrpSpPr>
          <p:cNvPr id="56" name="Group 56"/>
          <p:cNvGrpSpPr/>
          <p:nvPr/>
        </p:nvGrpSpPr>
        <p:grpSpPr>
          <a:xfrm>
            <a:off x="1978880" y="5572116"/>
            <a:ext cx="2097275" cy="789106"/>
            <a:chOff x="0" y="0"/>
            <a:chExt cx="2796367" cy="1052141"/>
          </a:xfrm>
        </p:grpSpPr>
        <p:sp>
          <p:nvSpPr>
            <p:cNvPr id="57" name="TextBox 57"/>
            <p:cNvSpPr txBox="1"/>
            <p:nvPr/>
          </p:nvSpPr>
          <p:spPr>
            <a:xfrm>
              <a:off x="0" y="-28575"/>
              <a:ext cx="2796367" cy="525992"/>
            </a:xfrm>
            <a:prstGeom prst="rect">
              <a:avLst/>
            </a:prstGeom>
          </p:spPr>
          <p:txBody>
            <a:bodyPr lIns="0" tIns="0" rIns="0" bIns="0" rtlCol="0" anchor="t">
              <a:spAutoFit/>
            </a:bodyPr>
            <a:lstStyle/>
            <a:p>
              <a:pPr algn="ctr">
                <a:lnSpc>
                  <a:spcPts val="3249"/>
                </a:lnSpc>
              </a:pPr>
              <a:r>
                <a:rPr lang="en-US" sz="2499" dirty="0">
                  <a:solidFill>
                    <a:srgbClr val="000000"/>
                  </a:solidFill>
                  <a:latin typeface="Clear Sans Regular Bold"/>
                </a:rPr>
                <a:t>CSAT</a:t>
              </a:r>
            </a:p>
          </p:txBody>
        </p:sp>
        <p:sp>
          <p:nvSpPr>
            <p:cNvPr id="58" name="TextBox 58"/>
            <p:cNvSpPr txBox="1"/>
            <p:nvPr/>
          </p:nvSpPr>
          <p:spPr>
            <a:xfrm>
              <a:off x="0" y="628808"/>
              <a:ext cx="2796367" cy="423333"/>
            </a:xfrm>
            <a:prstGeom prst="rect">
              <a:avLst/>
            </a:prstGeom>
          </p:spPr>
          <p:txBody>
            <a:bodyPr lIns="0" tIns="0" rIns="0" bIns="0" rtlCol="0" anchor="t">
              <a:spAutoFit/>
            </a:bodyPr>
            <a:lstStyle/>
            <a:p>
              <a:pPr algn="ctr">
                <a:lnSpc>
                  <a:spcPts val="2600"/>
                </a:lnSpc>
              </a:pPr>
              <a:r>
                <a:rPr lang="en-US" sz="2000" dirty="0">
                  <a:solidFill>
                    <a:srgbClr val="000000"/>
                  </a:solidFill>
                  <a:latin typeface="Clear Sans Regular"/>
                </a:rPr>
                <a:t>85% Goal</a:t>
              </a:r>
            </a:p>
          </p:txBody>
        </p:sp>
      </p:grpSp>
      <p:grpSp>
        <p:nvGrpSpPr>
          <p:cNvPr id="59" name="Group 59"/>
          <p:cNvGrpSpPr/>
          <p:nvPr/>
        </p:nvGrpSpPr>
        <p:grpSpPr>
          <a:xfrm>
            <a:off x="1978880" y="8369904"/>
            <a:ext cx="2097275" cy="789106"/>
            <a:chOff x="0" y="0"/>
            <a:chExt cx="2796367" cy="1052141"/>
          </a:xfrm>
        </p:grpSpPr>
        <p:sp>
          <p:nvSpPr>
            <p:cNvPr id="60" name="TextBox 60"/>
            <p:cNvSpPr txBox="1"/>
            <p:nvPr/>
          </p:nvSpPr>
          <p:spPr>
            <a:xfrm>
              <a:off x="0" y="-28575"/>
              <a:ext cx="2796367" cy="525992"/>
            </a:xfrm>
            <a:prstGeom prst="rect">
              <a:avLst/>
            </a:prstGeom>
          </p:spPr>
          <p:txBody>
            <a:bodyPr lIns="0" tIns="0" rIns="0" bIns="0" rtlCol="0" anchor="t">
              <a:spAutoFit/>
            </a:bodyPr>
            <a:lstStyle/>
            <a:p>
              <a:pPr algn="ctr">
                <a:lnSpc>
                  <a:spcPts val="3249"/>
                </a:lnSpc>
              </a:pPr>
              <a:r>
                <a:rPr lang="en-US" sz="2499" dirty="0">
                  <a:solidFill>
                    <a:srgbClr val="000000"/>
                  </a:solidFill>
                  <a:latin typeface="Clear Sans Regular Bold"/>
                </a:rPr>
                <a:t>Churn</a:t>
              </a:r>
            </a:p>
          </p:txBody>
        </p:sp>
        <p:sp>
          <p:nvSpPr>
            <p:cNvPr id="61" name="TextBox 61"/>
            <p:cNvSpPr txBox="1"/>
            <p:nvPr/>
          </p:nvSpPr>
          <p:spPr>
            <a:xfrm>
              <a:off x="0" y="628808"/>
              <a:ext cx="2796367" cy="423333"/>
            </a:xfrm>
            <a:prstGeom prst="rect">
              <a:avLst/>
            </a:prstGeom>
          </p:spPr>
          <p:txBody>
            <a:bodyPr lIns="0" tIns="0" rIns="0" bIns="0" rtlCol="0" anchor="t">
              <a:spAutoFit/>
            </a:bodyPr>
            <a:lstStyle/>
            <a:p>
              <a:pPr algn="ctr">
                <a:lnSpc>
                  <a:spcPts val="2600"/>
                </a:lnSpc>
              </a:pPr>
              <a:r>
                <a:rPr lang="en-US" sz="2000" dirty="0">
                  <a:solidFill>
                    <a:srgbClr val="000000"/>
                  </a:solidFill>
                  <a:latin typeface="Clear Sans Regular"/>
                </a:rPr>
                <a:t>15% complete</a:t>
              </a:r>
            </a:p>
          </p:txBody>
        </p:sp>
      </p:grpSp>
      <p:grpSp>
        <p:nvGrpSpPr>
          <p:cNvPr id="62" name="Group 50">
            <a:extLst>
              <a:ext uri="{FF2B5EF4-FFF2-40B4-BE49-F238E27FC236}">
                <a16:creationId xmlns:a16="http://schemas.microsoft.com/office/drawing/2014/main" id="{08CE368D-8182-829E-E75C-B5843CC6A250}"/>
              </a:ext>
            </a:extLst>
          </p:cNvPr>
          <p:cNvGrpSpPr/>
          <p:nvPr/>
        </p:nvGrpSpPr>
        <p:grpSpPr>
          <a:xfrm>
            <a:off x="5785996" y="5676928"/>
            <a:ext cx="3335540" cy="1139111"/>
            <a:chOff x="0" y="-28575"/>
            <a:chExt cx="4447386" cy="1518815"/>
          </a:xfrm>
        </p:grpSpPr>
        <p:sp>
          <p:nvSpPr>
            <p:cNvPr id="63" name="TextBox 51">
              <a:extLst>
                <a:ext uri="{FF2B5EF4-FFF2-40B4-BE49-F238E27FC236}">
                  <a16:creationId xmlns:a16="http://schemas.microsoft.com/office/drawing/2014/main" id="{F3D025AB-0C82-5082-84A4-33E0B6325EC4}"/>
                </a:ext>
              </a:extLst>
            </p:cNvPr>
            <p:cNvSpPr txBox="1"/>
            <p:nvPr/>
          </p:nvSpPr>
          <p:spPr>
            <a:xfrm>
              <a:off x="0" y="-28575"/>
              <a:ext cx="4447386" cy="560581"/>
            </a:xfrm>
            <a:prstGeom prst="rect">
              <a:avLst/>
            </a:prstGeom>
          </p:spPr>
          <p:txBody>
            <a:bodyPr lIns="0" tIns="0" rIns="0" bIns="0" rtlCol="0" anchor="t">
              <a:spAutoFit/>
            </a:bodyPr>
            <a:lstStyle/>
            <a:p>
              <a:pPr algn="ctr">
                <a:lnSpc>
                  <a:spcPts val="3249"/>
                </a:lnSpc>
              </a:pPr>
              <a:r>
                <a:rPr lang="en-US" sz="3600" dirty="0">
                  <a:solidFill>
                    <a:srgbClr val="000000"/>
                  </a:solidFill>
                  <a:latin typeface="Clear Sans Regular Bold"/>
                </a:rPr>
                <a:t>40%</a:t>
              </a:r>
            </a:p>
          </p:txBody>
        </p:sp>
        <p:sp>
          <p:nvSpPr>
            <p:cNvPr id="64" name="TextBox 52">
              <a:extLst>
                <a:ext uri="{FF2B5EF4-FFF2-40B4-BE49-F238E27FC236}">
                  <a16:creationId xmlns:a16="http://schemas.microsoft.com/office/drawing/2014/main" id="{177D2E45-BDAE-7C5B-1850-B4503E276F43}"/>
                </a:ext>
              </a:extLst>
            </p:cNvPr>
            <p:cNvSpPr txBox="1"/>
            <p:nvPr/>
          </p:nvSpPr>
          <p:spPr>
            <a:xfrm>
              <a:off x="0" y="628808"/>
              <a:ext cx="4447386" cy="861432"/>
            </a:xfrm>
            <a:prstGeom prst="rect">
              <a:avLst/>
            </a:prstGeom>
          </p:spPr>
          <p:txBody>
            <a:bodyPr lIns="0" tIns="0" rIns="0" bIns="0" rtlCol="0" anchor="t">
              <a:spAutoFit/>
            </a:bodyPr>
            <a:lstStyle/>
            <a:p>
              <a:pPr algn="ctr">
                <a:lnSpc>
                  <a:spcPts val="2600"/>
                </a:lnSpc>
              </a:pPr>
              <a:r>
                <a:rPr lang="en-US" sz="2000" dirty="0">
                  <a:solidFill>
                    <a:srgbClr val="000000"/>
                  </a:solidFill>
                  <a:latin typeface="Clear Sans Regular"/>
                </a:rPr>
                <a:t>of all network users in India gamble</a:t>
              </a:r>
            </a:p>
          </p:txBody>
        </p:sp>
      </p:grpSp>
      <p:graphicFrame>
        <p:nvGraphicFramePr>
          <p:cNvPr id="66" name="Chart 65">
            <a:extLst>
              <a:ext uri="{FF2B5EF4-FFF2-40B4-BE49-F238E27FC236}">
                <a16:creationId xmlns:a16="http://schemas.microsoft.com/office/drawing/2014/main" id="{0886D7CD-B1CF-4FEA-EC97-63D0056ADEA3}"/>
              </a:ext>
            </a:extLst>
          </p:cNvPr>
          <p:cNvGraphicFramePr/>
          <p:nvPr>
            <p:extLst>
              <p:ext uri="{D42A27DB-BD31-4B8C-83A1-F6EECF244321}">
                <p14:modId xmlns:p14="http://schemas.microsoft.com/office/powerpoint/2010/main" val="3927161608"/>
              </p:ext>
            </p:extLst>
          </p:nvPr>
        </p:nvGraphicFramePr>
        <p:xfrm>
          <a:off x="10286999" y="1079500"/>
          <a:ext cx="6553201" cy="8128000"/>
        </p:xfrm>
        <a:graphic>
          <a:graphicData uri="http://schemas.openxmlformats.org/drawingml/2006/chart">
            <c:chart xmlns:c="http://schemas.openxmlformats.org/drawingml/2006/chart" xmlns:r="http://schemas.openxmlformats.org/officeDocument/2006/relationships" r:id="rId5"/>
          </a:graphicData>
        </a:graphic>
      </p:graphicFrame>
      <p:sp>
        <p:nvSpPr>
          <p:cNvPr id="67" name="TextBox 60">
            <a:extLst>
              <a:ext uri="{FF2B5EF4-FFF2-40B4-BE49-F238E27FC236}">
                <a16:creationId xmlns:a16="http://schemas.microsoft.com/office/drawing/2014/main" id="{5090F5CF-236F-4932-F420-8A0E5BF3E96B}"/>
              </a:ext>
            </a:extLst>
          </p:cNvPr>
          <p:cNvSpPr txBox="1"/>
          <p:nvPr/>
        </p:nvSpPr>
        <p:spPr>
          <a:xfrm>
            <a:off x="12514961" y="930217"/>
            <a:ext cx="2097275" cy="394494"/>
          </a:xfrm>
          <a:prstGeom prst="rect">
            <a:avLst/>
          </a:prstGeom>
        </p:spPr>
        <p:txBody>
          <a:bodyPr lIns="0" tIns="0" rIns="0" bIns="0" rtlCol="0" anchor="t">
            <a:spAutoFit/>
          </a:bodyPr>
          <a:lstStyle/>
          <a:p>
            <a:pPr algn="ctr">
              <a:lnSpc>
                <a:spcPts val="3249"/>
              </a:lnSpc>
            </a:pPr>
            <a:r>
              <a:rPr lang="en-US" sz="2499" dirty="0">
                <a:solidFill>
                  <a:srgbClr val="000000"/>
                </a:solidFill>
                <a:latin typeface="Clear Sans Regular Bold"/>
              </a:rPr>
              <a:t>Market Value</a:t>
            </a:r>
          </a:p>
        </p:txBody>
      </p:sp>
      <p:sp>
        <p:nvSpPr>
          <p:cNvPr id="68" name="Freeform 39">
            <a:extLst>
              <a:ext uri="{FF2B5EF4-FFF2-40B4-BE49-F238E27FC236}">
                <a16:creationId xmlns:a16="http://schemas.microsoft.com/office/drawing/2014/main" id="{286090C2-281E-B2A2-CE97-14382204720C}"/>
              </a:ext>
            </a:extLst>
          </p:cNvPr>
          <p:cNvSpPr/>
          <p:nvPr/>
        </p:nvSpPr>
        <p:spPr>
          <a:xfrm>
            <a:off x="2235461" y="4889721"/>
            <a:ext cx="983422" cy="507557"/>
          </a:xfrm>
          <a:custGeom>
            <a:avLst/>
            <a:gdLst/>
            <a:ahLst/>
            <a:cxnLst/>
            <a:rect l="l" t="t" r="r" b="b"/>
            <a:pathLst>
              <a:path w="455790" h="228966">
                <a:moveTo>
                  <a:pt x="119945" y="183"/>
                </a:moveTo>
                <a:lnTo>
                  <a:pt x="335845" y="183"/>
                </a:lnTo>
                <a:cubicBezTo>
                  <a:pt x="376802" y="0"/>
                  <a:pt x="414727" y="21745"/>
                  <a:pt x="435259" y="57185"/>
                </a:cubicBezTo>
                <a:cubicBezTo>
                  <a:pt x="455790" y="92625"/>
                  <a:pt x="455790" y="136341"/>
                  <a:pt x="435259" y="171781"/>
                </a:cubicBezTo>
                <a:cubicBezTo>
                  <a:pt x="414727" y="207221"/>
                  <a:pt x="376802" y="228966"/>
                  <a:pt x="335845" y="228783"/>
                </a:cubicBezTo>
                <a:lnTo>
                  <a:pt x="119945" y="228783"/>
                </a:lnTo>
                <a:cubicBezTo>
                  <a:pt x="78988" y="228966"/>
                  <a:pt x="41063" y="207221"/>
                  <a:pt x="20531" y="171781"/>
                </a:cubicBezTo>
                <a:cubicBezTo>
                  <a:pt x="0" y="136341"/>
                  <a:pt x="0" y="92625"/>
                  <a:pt x="20531" y="57185"/>
                </a:cubicBezTo>
                <a:cubicBezTo>
                  <a:pt x="41063" y="21745"/>
                  <a:pt x="78988" y="0"/>
                  <a:pt x="119945" y="183"/>
                </a:cubicBezTo>
                <a:close/>
              </a:path>
            </a:pathLst>
          </a:custGeom>
          <a:solidFill>
            <a:srgbClr val="FFB923"/>
          </a:solidFill>
        </p:spPr>
      </p:sp>
      <p:sp>
        <p:nvSpPr>
          <p:cNvPr id="69" name="Freeform 39">
            <a:extLst>
              <a:ext uri="{FF2B5EF4-FFF2-40B4-BE49-F238E27FC236}">
                <a16:creationId xmlns:a16="http://schemas.microsoft.com/office/drawing/2014/main" id="{B338E5F4-DC33-56C0-676B-5249001B9921}"/>
              </a:ext>
            </a:extLst>
          </p:cNvPr>
          <p:cNvSpPr/>
          <p:nvPr/>
        </p:nvSpPr>
        <p:spPr>
          <a:xfrm>
            <a:off x="2863546" y="4889721"/>
            <a:ext cx="983422" cy="507557"/>
          </a:xfrm>
          <a:custGeom>
            <a:avLst/>
            <a:gdLst/>
            <a:ahLst/>
            <a:cxnLst/>
            <a:rect l="l" t="t" r="r" b="b"/>
            <a:pathLst>
              <a:path w="455790" h="228966">
                <a:moveTo>
                  <a:pt x="119945" y="183"/>
                </a:moveTo>
                <a:lnTo>
                  <a:pt x="335845" y="183"/>
                </a:lnTo>
                <a:cubicBezTo>
                  <a:pt x="376802" y="0"/>
                  <a:pt x="414727" y="21745"/>
                  <a:pt x="435259" y="57185"/>
                </a:cubicBezTo>
                <a:cubicBezTo>
                  <a:pt x="455790" y="92625"/>
                  <a:pt x="455790" y="136341"/>
                  <a:pt x="435259" y="171781"/>
                </a:cubicBezTo>
                <a:cubicBezTo>
                  <a:pt x="414727" y="207221"/>
                  <a:pt x="376802" y="228966"/>
                  <a:pt x="335845" y="228783"/>
                </a:cubicBezTo>
                <a:lnTo>
                  <a:pt x="119945" y="228783"/>
                </a:lnTo>
                <a:cubicBezTo>
                  <a:pt x="78988" y="228966"/>
                  <a:pt x="41063" y="207221"/>
                  <a:pt x="20531" y="171781"/>
                </a:cubicBezTo>
                <a:cubicBezTo>
                  <a:pt x="0" y="136341"/>
                  <a:pt x="0" y="92625"/>
                  <a:pt x="20531" y="57185"/>
                </a:cubicBezTo>
                <a:cubicBezTo>
                  <a:pt x="41063" y="21745"/>
                  <a:pt x="78988" y="0"/>
                  <a:pt x="119945" y="183"/>
                </a:cubicBezTo>
                <a:close/>
              </a:path>
            </a:pathLst>
          </a:custGeom>
          <a:solidFill>
            <a:srgbClr val="FFB923"/>
          </a:solidFill>
        </p:spPr>
      </p:sp>
      <p:sp>
        <p:nvSpPr>
          <p:cNvPr id="70" name="TextBox 61">
            <a:extLst>
              <a:ext uri="{FF2B5EF4-FFF2-40B4-BE49-F238E27FC236}">
                <a16:creationId xmlns:a16="http://schemas.microsoft.com/office/drawing/2014/main" id="{AE3D5A80-04CD-F783-7159-E989C92FA001}"/>
              </a:ext>
            </a:extLst>
          </p:cNvPr>
          <p:cNvSpPr txBox="1"/>
          <p:nvPr/>
        </p:nvSpPr>
        <p:spPr>
          <a:xfrm>
            <a:off x="5562600" y="9237889"/>
            <a:ext cx="2097275" cy="293863"/>
          </a:xfrm>
          <a:prstGeom prst="rect">
            <a:avLst/>
          </a:prstGeom>
        </p:spPr>
        <p:txBody>
          <a:bodyPr lIns="0" tIns="0" rIns="0" bIns="0" rtlCol="0" anchor="t">
            <a:spAutoFit/>
          </a:bodyPr>
          <a:lstStyle/>
          <a:p>
            <a:pPr>
              <a:lnSpc>
                <a:spcPts val="2600"/>
              </a:lnSpc>
            </a:pPr>
            <a:r>
              <a:rPr lang="en-US" sz="1100" dirty="0">
                <a:solidFill>
                  <a:schemeClr val="bg1">
                    <a:lumMod val="75000"/>
                  </a:schemeClr>
                </a:solidFill>
                <a:latin typeface="Clear Sans Regular"/>
              </a:rPr>
              <a:t>Source: </a:t>
            </a:r>
            <a:r>
              <a:rPr lang="en-US" sz="1100" dirty="0" err="1">
                <a:solidFill>
                  <a:schemeClr val="bg1">
                    <a:lumMod val="75000"/>
                  </a:schemeClr>
                </a:solidFill>
                <a:latin typeface="Clear Sans Regular"/>
              </a:rPr>
              <a:t>tennews.in</a:t>
            </a:r>
            <a:endParaRPr lang="en-US" sz="1100" dirty="0">
              <a:solidFill>
                <a:schemeClr val="bg1">
                  <a:lumMod val="75000"/>
                </a:schemeClr>
              </a:solidFill>
              <a:latin typeface="Clear Sans Regular"/>
            </a:endParaRPr>
          </a:p>
        </p:txBody>
      </p:sp>
      <p:sp>
        <p:nvSpPr>
          <p:cNvPr id="71" name="TextBox 61">
            <a:extLst>
              <a:ext uri="{FF2B5EF4-FFF2-40B4-BE49-F238E27FC236}">
                <a16:creationId xmlns:a16="http://schemas.microsoft.com/office/drawing/2014/main" id="{762C329E-1AFE-356E-AF3B-5D037E49AC6A}"/>
              </a:ext>
            </a:extLst>
          </p:cNvPr>
          <p:cNvSpPr txBox="1"/>
          <p:nvPr/>
        </p:nvSpPr>
        <p:spPr>
          <a:xfrm>
            <a:off x="10134600" y="9237888"/>
            <a:ext cx="2097275" cy="293863"/>
          </a:xfrm>
          <a:prstGeom prst="rect">
            <a:avLst/>
          </a:prstGeom>
        </p:spPr>
        <p:txBody>
          <a:bodyPr lIns="0" tIns="0" rIns="0" bIns="0" rtlCol="0" anchor="t">
            <a:spAutoFit/>
          </a:bodyPr>
          <a:lstStyle/>
          <a:p>
            <a:pPr>
              <a:lnSpc>
                <a:spcPts val="2600"/>
              </a:lnSpc>
            </a:pPr>
            <a:r>
              <a:rPr lang="en-US" sz="1100" dirty="0">
                <a:solidFill>
                  <a:schemeClr val="bg1">
                    <a:lumMod val="75000"/>
                  </a:schemeClr>
                </a:solidFill>
                <a:latin typeface="Clear Sans Regular"/>
              </a:rPr>
              <a:t>Source: </a:t>
            </a:r>
            <a:r>
              <a:rPr lang="en-US" sz="1100" dirty="0" err="1">
                <a:solidFill>
                  <a:schemeClr val="bg1">
                    <a:lumMod val="75000"/>
                  </a:schemeClr>
                </a:solidFill>
                <a:latin typeface="Clear Sans Regular"/>
              </a:rPr>
              <a:t>tennews.in</a:t>
            </a:r>
            <a:endParaRPr lang="en-US" sz="1100" dirty="0">
              <a:solidFill>
                <a:schemeClr val="bg1">
                  <a:lumMod val="75000"/>
                </a:schemeClr>
              </a:solidFill>
              <a:latin typeface="Clear Sans Regul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572367" y="2572367"/>
            <a:ext cx="10287002" cy="5142263"/>
            <a:chOff x="0" y="0"/>
            <a:chExt cx="19637400" cy="9817220"/>
          </a:xfrm>
        </p:grpSpPr>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0" r="34"/>
            <a:stretch>
              <a:fillRect/>
            </a:stretch>
          </p:blipFill>
          <p:spPr>
            <a:xfrm rot="-5400000" flipH="1">
              <a:off x="9816011" y="-4169"/>
              <a:ext cx="9817220" cy="9825559"/>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0" r="34"/>
            <a:stretch>
              <a:fillRect/>
            </a:stretch>
          </p:blipFill>
          <p:spPr>
            <a:xfrm rot="-5400000" flipH="1">
              <a:off x="4169" y="-4169"/>
              <a:ext cx="9817220" cy="9825559"/>
            </a:xfrm>
            <a:prstGeom prst="rect">
              <a:avLst/>
            </a:prstGeom>
          </p:spPr>
        </p:pic>
      </p:grpSp>
      <p:grpSp>
        <p:nvGrpSpPr>
          <p:cNvPr id="5" name="Group 5"/>
          <p:cNvGrpSpPr>
            <a:grpSpLocks noChangeAspect="1"/>
          </p:cNvGrpSpPr>
          <p:nvPr/>
        </p:nvGrpSpPr>
        <p:grpSpPr>
          <a:xfrm>
            <a:off x="1349285" y="809762"/>
            <a:ext cx="4719495" cy="9591538"/>
            <a:chOff x="0" y="0"/>
            <a:chExt cx="5000993" cy="10163632"/>
          </a:xfrm>
        </p:grpSpPr>
        <p:sp>
          <p:nvSpPr>
            <p:cNvPr id="6" name="Freeform 6"/>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5"/>
              <a:stretch>
                <a:fillRect l="-45" r="-45"/>
              </a:stretch>
            </a:blipFill>
          </p:spPr>
        </p:sp>
        <p:sp>
          <p:nvSpPr>
            <p:cNvPr id="7" name="Freeform 7"/>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6"/>
              <a:stretch>
                <a:fillRect l="-149574" t="-14177" r="-122083"/>
              </a:stretch>
            </a:blipFill>
          </p:spPr>
        </p:sp>
      </p:grpSp>
      <p:grpSp>
        <p:nvGrpSpPr>
          <p:cNvPr id="8" name="Group 8"/>
          <p:cNvGrpSpPr/>
          <p:nvPr/>
        </p:nvGrpSpPr>
        <p:grpSpPr>
          <a:xfrm>
            <a:off x="8633324" y="2552700"/>
            <a:ext cx="7858023" cy="4325275"/>
            <a:chOff x="0" y="0"/>
            <a:chExt cx="10477364" cy="5767034"/>
          </a:xfrm>
        </p:grpSpPr>
        <p:sp>
          <p:nvSpPr>
            <p:cNvPr id="9" name="TextBox 9"/>
            <p:cNvSpPr txBox="1"/>
            <p:nvPr/>
          </p:nvSpPr>
          <p:spPr>
            <a:xfrm>
              <a:off x="0" y="0"/>
              <a:ext cx="10477364" cy="609600"/>
            </a:xfrm>
            <a:prstGeom prst="rect">
              <a:avLst/>
            </a:prstGeom>
          </p:spPr>
          <p:txBody>
            <a:bodyPr lIns="0" tIns="0" rIns="0" bIns="0" rtlCol="0" anchor="t">
              <a:spAutoFit/>
            </a:bodyPr>
            <a:lstStyle/>
            <a:p>
              <a:pPr>
                <a:lnSpc>
                  <a:spcPts val="3600"/>
                </a:lnSpc>
              </a:pPr>
              <a:r>
                <a:rPr lang="en-US" sz="3000" spc="120" dirty="0">
                  <a:solidFill>
                    <a:srgbClr val="000000"/>
                  </a:solidFill>
                  <a:latin typeface="Clear Sans Regular Bold"/>
                </a:rPr>
                <a:t>TOTAL ADDRESSABLE MARKET</a:t>
              </a:r>
            </a:p>
          </p:txBody>
        </p:sp>
        <p:sp>
          <p:nvSpPr>
            <p:cNvPr id="11" name="TextBox 11"/>
            <p:cNvSpPr txBox="1"/>
            <p:nvPr/>
          </p:nvSpPr>
          <p:spPr>
            <a:xfrm>
              <a:off x="0" y="3325930"/>
              <a:ext cx="10477364" cy="1573080"/>
            </a:xfrm>
            <a:prstGeom prst="rect">
              <a:avLst/>
            </a:prstGeom>
          </p:spPr>
          <p:txBody>
            <a:bodyPr lIns="0" tIns="0" rIns="0" bIns="0" rtlCol="0" anchor="t">
              <a:spAutoFit/>
            </a:bodyPr>
            <a:lstStyle/>
            <a:p>
              <a:pPr>
                <a:lnSpc>
                  <a:spcPts val="4550"/>
                </a:lnSpc>
              </a:pPr>
              <a:r>
                <a:rPr lang="en-US" sz="3500" dirty="0">
                  <a:solidFill>
                    <a:srgbClr val="000000"/>
                  </a:solidFill>
                  <a:latin typeface="Hammersmith One"/>
                </a:rPr>
                <a:t>We have about 75 million </a:t>
              </a:r>
            </a:p>
            <a:p>
              <a:pPr>
                <a:lnSpc>
                  <a:spcPts val="4550"/>
                </a:lnSpc>
              </a:pPr>
              <a:r>
                <a:rPr lang="en-US" sz="3500" dirty="0">
                  <a:solidFill>
                    <a:srgbClr val="000000"/>
                  </a:solidFill>
                  <a:latin typeface="Hammersmith One"/>
                </a:rPr>
                <a:t>yearly active users on the platform</a:t>
              </a:r>
            </a:p>
          </p:txBody>
        </p:sp>
        <p:sp>
          <p:nvSpPr>
            <p:cNvPr id="12" name="TextBox 12"/>
            <p:cNvSpPr txBox="1"/>
            <p:nvPr/>
          </p:nvSpPr>
          <p:spPr>
            <a:xfrm>
              <a:off x="0" y="846411"/>
              <a:ext cx="10477364" cy="2222831"/>
            </a:xfrm>
            <a:prstGeom prst="rect">
              <a:avLst/>
            </a:prstGeom>
          </p:spPr>
          <p:txBody>
            <a:bodyPr lIns="0" tIns="0" rIns="0" bIns="0" rtlCol="0" anchor="t">
              <a:spAutoFit/>
            </a:bodyPr>
            <a:lstStyle/>
            <a:p>
              <a:pPr>
                <a:lnSpc>
                  <a:spcPts val="12999"/>
                </a:lnSpc>
              </a:pPr>
              <a:r>
                <a:rPr lang="en-US" sz="9999" spc="-199" dirty="0">
                  <a:solidFill>
                    <a:srgbClr val="000000"/>
                  </a:solidFill>
                  <a:latin typeface="Hammersmith One"/>
                </a:rPr>
                <a:t>106,087,457</a:t>
              </a:r>
            </a:p>
          </p:txBody>
        </p:sp>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rcRect l="160" t="21264" r="6608" b="71845"/>
            <a:stretch>
              <a:fillRect/>
            </a:stretch>
          </p:blipFill>
          <p:spPr>
            <a:xfrm>
              <a:off x="0" y="5183200"/>
              <a:ext cx="7899947" cy="583834"/>
            </a:xfrm>
            <a:prstGeom prst="rect">
              <a:avLst/>
            </a:prstGeom>
          </p:spPr>
        </p:pic>
      </p:grpSp>
      <p:grpSp>
        <p:nvGrpSpPr>
          <p:cNvPr id="15" name="Group 4">
            <a:extLst>
              <a:ext uri="{FF2B5EF4-FFF2-40B4-BE49-F238E27FC236}">
                <a16:creationId xmlns:a16="http://schemas.microsoft.com/office/drawing/2014/main" id="{E8A4F1DB-646F-50FF-DC0D-C360ED2CF8D6}"/>
              </a:ext>
            </a:extLst>
          </p:cNvPr>
          <p:cNvGrpSpPr/>
          <p:nvPr/>
        </p:nvGrpSpPr>
        <p:grpSpPr>
          <a:xfrm>
            <a:off x="10058400" y="7535454"/>
            <a:ext cx="3909677" cy="689712"/>
            <a:chOff x="0" y="0"/>
            <a:chExt cx="5212903" cy="919616"/>
          </a:xfrm>
        </p:grpSpPr>
        <p:sp>
          <p:nvSpPr>
            <p:cNvPr id="16" name="TextBox 5">
              <a:extLst>
                <a:ext uri="{FF2B5EF4-FFF2-40B4-BE49-F238E27FC236}">
                  <a16:creationId xmlns:a16="http://schemas.microsoft.com/office/drawing/2014/main" id="{729AEFB0-3869-2C59-D41F-821C39853B3B}"/>
                </a:ext>
              </a:extLst>
            </p:cNvPr>
            <p:cNvSpPr txBox="1"/>
            <p:nvPr/>
          </p:nvSpPr>
          <p:spPr>
            <a:xfrm>
              <a:off x="1435133" y="109527"/>
              <a:ext cx="3777770" cy="692584"/>
            </a:xfrm>
            <a:prstGeom prst="rect">
              <a:avLst/>
            </a:prstGeom>
          </p:spPr>
          <p:txBody>
            <a:bodyPr lIns="0" tIns="0" rIns="0" bIns="0" rtlCol="0" anchor="t">
              <a:spAutoFit/>
            </a:bodyPr>
            <a:lstStyle/>
            <a:p>
              <a:pPr>
                <a:lnSpc>
                  <a:spcPts val="4201"/>
                </a:lnSpc>
              </a:pPr>
              <a:r>
                <a:rPr lang="en-US" sz="3001" dirty="0">
                  <a:solidFill>
                    <a:srgbClr val="000000"/>
                  </a:solidFill>
                  <a:latin typeface="Hammersmith One Bold"/>
                </a:rPr>
                <a:t>BET 8</a:t>
              </a:r>
            </a:p>
          </p:txBody>
        </p:sp>
        <p:pic>
          <p:nvPicPr>
            <p:cNvPr id="17" name="Picture 6">
              <a:extLst>
                <a:ext uri="{FF2B5EF4-FFF2-40B4-BE49-F238E27FC236}">
                  <a16:creationId xmlns:a16="http://schemas.microsoft.com/office/drawing/2014/main" id="{3D703C31-BF2B-61DB-89B9-2D157EEAC83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5400000">
              <a:off x="8515" y="-8515"/>
              <a:ext cx="919616" cy="936646"/>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B923"/>
        </a:solidFill>
        <a:effectLst/>
      </p:bgPr>
    </p:bg>
    <p:spTree>
      <p:nvGrpSpPr>
        <p:cNvPr id="1" name=""/>
        <p:cNvGrpSpPr/>
        <p:nvPr/>
      </p:nvGrpSpPr>
      <p:grpSpPr>
        <a:xfrm>
          <a:off x="0" y="0"/>
          <a:ext cx="0" cy="0"/>
          <a:chOff x="0" y="0"/>
          <a:chExt cx="0" cy="0"/>
        </a:xfrm>
      </p:grpSpPr>
      <p:grpSp>
        <p:nvGrpSpPr>
          <p:cNvPr id="2" name="Group 2"/>
          <p:cNvGrpSpPr/>
          <p:nvPr/>
        </p:nvGrpSpPr>
        <p:grpSpPr>
          <a:xfrm>
            <a:off x="-123825" y="0"/>
            <a:ext cx="16124519" cy="10287000"/>
            <a:chOff x="0" y="0"/>
            <a:chExt cx="21499359" cy="13716000"/>
          </a:xfrm>
        </p:grpSpPr>
        <p:pic>
          <p:nvPicPr>
            <p:cNvPr id="3" name="Picture 3"/>
            <p:cNvPicPr>
              <a:picLocks noChangeAspect="1"/>
            </p:cNvPicPr>
            <p:nvPr/>
          </p:nvPicPr>
          <p:blipFill>
            <a:blip r:embed="rId2"/>
            <a:srcRect t="2152" b="2152"/>
            <a:stretch>
              <a:fillRect/>
            </a:stretch>
          </p:blipFill>
          <p:spPr>
            <a:xfrm>
              <a:off x="0" y="0"/>
              <a:ext cx="21499359" cy="13716000"/>
            </a:xfrm>
            <a:prstGeom prst="rect">
              <a:avLst/>
            </a:prstGeom>
          </p:spPr>
        </p:pic>
      </p:gr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284"/>
          <a:stretch>
            <a:fillRect/>
          </a:stretch>
        </p:blipFill>
        <p:spPr>
          <a:xfrm flipH="1">
            <a:off x="-123825" y="0"/>
            <a:ext cx="16138374" cy="10314892"/>
          </a:xfrm>
          <a:prstGeom prst="rect">
            <a:avLst/>
          </a:prstGeom>
        </p:spPr>
      </p:pic>
      <p:grpSp>
        <p:nvGrpSpPr>
          <p:cNvPr id="5" name="Group 5"/>
          <p:cNvGrpSpPr/>
          <p:nvPr/>
        </p:nvGrpSpPr>
        <p:grpSpPr>
          <a:xfrm>
            <a:off x="8580618" y="4315775"/>
            <a:ext cx="8934464" cy="2011630"/>
            <a:chOff x="0" y="0"/>
            <a:chExt cx="11912618" cy="2682173"/>
          </a:xfrm>
        </p:grpSpPr>
        <p:sp>
          <p:nvSpPr>
            <p:cNvPr id="6" name="TextBox 6"/>
            <p:cNvSpPr txBox="1"/>
            <p:nvPr/>
          </p:nvSpPr>
          <p:spPr>
            <a:xfrm>
              <a:off x="0" y="1950865"/>
              <a:ext cx="11912618" cy="731308"/>
            </a:xfrm>
            <a:prstGeom prst="rect">
              <a:avLst/>
            </a:prstGeom>
          </p:spPr>
          <p:txBody>
            <a:bodyPr lIns="0" tIns="0" rIns="0" bIns="0" rtlCol="0" anchor="t">
              <a:spAutoFit/>
            </a:bodyPr>
            <a:lstStyle/>
            <a:p>
              <a:pPr>
                <a:lnSpc>
                  <a:spcPts val="4550"/>
                </a:lnSpc>
              </a:pPr>
              <a:r>
                <a:rPr lang="en-US" sz="3500">
                  <a:solidFill>
                    <a:srgbClr val="FFFFFF"/>
                  </a:solidFill>
                  <a:latin typeface="Hammersmith One"/>
                </a:rPr>
                <a:t>The business we specialize in</a:t>
              </a:r>
            </a:p>
          </p:txBody>
        </p:sp>
        <p:sp>
          <p:nvSpPr>
            <p:cNvPr id="7" name="TextBox 7"/>
            <p:cNvSpPr txBox="1"/>
            <p:nvPr/>
          </p:nvSpPr>
          <p:spPr>
            <a:xfrm>
              <a:off x="0" y="-85725"/>
              <a:ext cx="11912618" cy="1804458"/>
            </a:xfrm>
            <a:prstGeom prst="rect">
              <a:avLst/>
            </a:prstGeom>
          </p:spPr>
          <p:txBody>
            <a:bodyPr lIns="0" tIns="0" rIns="0" bIns="0" rtlCol="0" anchor="t">
              <a:spAutoFit/>
            </a:bodyPr>
            <a:lstStyle/>
            <a:p>
              <a:pPr marL="0" lvl="0" indent="0" algn="l">
                <a:lnSpc>
                  <a:spcPts val="11049"/>
                </a:lnSpc>
                <a:spcBef>
                  <a:spcPct val="0"/>
                </a:spcBef>
              </a:pPr>
              <a:r>
                <a:rPr lang="en-US" sz="8499" spc="-169" dirty="0">
                  <a:solidFill>
                    <a:srgbClr val="FFFFFF"/>
                  </a:solidFill>
                  <a:latin typeface="Hammersmith One"/>
                </a:rPr>
                <a:t>Industry Analysis</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3151484"/>
          </a:xfrm>
          <a:prstGeom prst="rect">
            <a:avLst/>
          </a:prstGeom>
          <a:solidFill>
            <a:srgbClr val="FFB923"/>
          </a:solidFill>
        </p:spPr>
      </p:sp>
      <p:sp>
        <p:nvSpPr>
          <p:cNvPr id="3" name="TextBox 3"/>
          <p:cNvSpPr txBox="1"/>
          <p:nvPr/>
        </p:nvSpPr>
        <p:spPr>
          <a:xfrm>
            <a:off x="2657084" y="942975"/>
            <a:ext cx="9675855" cy="1380927"/>
          </a:xfrm>
          <a:prstGeom prst="rect">
            <a:avLst/>
          </a:prstGeom>
        </p:spPr>
        <p:txBody>
          <a:bodyPr lIns="0" tIns="0" rIns="0" bIns="0" rtlCol="0" anchor="t">
            <a:spAutoFit/>
          </a:bodyPr>
          <a:lstStyle/>
          <a:p>
            <a:pPr>
              <a:lnSpc>
                <a:spcPts val="11049"/>
              </a:lnSpc>
            </a:pPr>
            <a:r>
              <a:rPr lang="en-US" sz="8499" spc="-169">
                <a:solidFill>
                  <a:srgbClr val="FFFFFF"/>
                </a:solidFill>
                <a:latin typeface="Hammersmith One"/>
              </a:rPr>
              <a:t>The Problem</a:t>
            </a:r>
          </a:p>
        </p:txBody>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38597" y="1018803"/>
            <a:ext cx="1068868" cy="1088661"/>
          </a:xfrm>
          <a:prstGeom prst="rect">
            <a:avLst/>
          </a:prstGeom>
        </p:spPr>
      </p:pic>
      <p:grpSp>
        <p:nvGrpSpPr>
          <p:cNvPr id="5" name="Group 5"/>
          <p:cNvGrpSpPr/>
          <p:nvPr/>
        </p:nvGrpSpPr>
        <p:grpSpPr>
          <a:xfrm>
            <a:off x="795251" y="5739283"/>
            <a:ext cx="4970200" cy="2516208"/>
            <a:chOff x="0" y="-28575"/>
            <a:chExt cx="6626934" cy="3354945"/>
          </a:xfrm>
        </p:grpSpPr>
        <p:sp>
          <p:nvSpPr>
            <p:cNvPr id="6" name="TextBox 6"/>
            <p:cNvSpPr txBox="1"/>
            <p:nvPr/>
          </p:nvSpPr>
          <p:spPr>
            <a:xfrm>
              <a:off x="0" y="-28575"/>
              <a:ext cx="6626934" cy="1477328"/>
            </a:xfrm>
            <a:prstGeom prst="rect">
              <a:avLst/>
            </a:prstGeom>
          </p:spPr>
          <p:txBody>
            <a:bodyPr lIns="0" tIns="0" rIns="0" bIns="0" rtlCol="0" anchor="t">
              <a:spAutoFit/>
            </a:bodyPr>
            <a:lstStyle/>
            <a:p>
              <a:pPr algn="ctr"/>
              <a:r>
                <a:rPr lang="en-US" sz="3600" dirty="0">
                  <a:solidFill>
                    <a:srgbClr val="000000"/>
                  </a:solidFill>
                  <a:latin typeface="Hammersmith One"/>
                </a:rPr>
                <a:t>The House Always </a:t>
              </a:r>
            </a:p>
            <a:p>
              <a:pPr algn="ctr"/>
              <a:r>
                <a:rPr lang="en-US" sz="3600" dirty="0">
                  <a:solidFill>
                    <a:srgbClr val="000000"/>
                  </a:solidFill>
                  <a:latin typeface="Hammersmith One"/>
                </a:rPr>
                <a:t>Win</a:t>
              </a:r>
            </a:p>
          </p:txBody>
        </p:sp>
        <p:sp>
          <p:nvSpPr>
            <p:cNvPr id="7" name="TextBox 7"/>
            <p:cNvSpPr txBox="1"/>
            <p:nvPr/>
          </p:nvSpPr>
          <p:spPr>
            <a:xfrm>
              <a:off x="0" y="1924277"/>
              <a:ext cx="6626934" cy="1402093"/>
            </a:xfrm>
            <a:prstGeom prst="rect">
              <a:avLst/>
            </a:prstGeom>
          </p:spPr>
          <p:txBody>
            <a:bodyPr lIns="0" tIns="0" rIns="0" bIns="0" rtlCol="0" anchor="t">
              <a:spAutoFit/>
            </a:bodyPr>
            <a:lstStyle/>
            <a:p>
              <a:pPr algn="ctr">
                <a:lnSpc>
                  <a:spcPts val="2800"/>
                </a:lnSpc>
              </a:pPr>
              <a:r>
                <a:rPr lang="en-US" sz="2000" dirty="0">
                  <a:solidFill>
                    <a:srgbClr val="000000"/>
                  </a:solidFill>
                  <a:latin typeface="Clear Sans Regular"/>
                </a:rPr>
                <a:t>The odds-on display never reflect the true probability or chance of an event occurring (or not occurring)</a:t>
              </a:r>
            </a:p>
          </p:txBody>
        </p:sp>
      </p:grpSp>
      <p:grpSp>
        <p:nvGrpSpPr>
          <p:cNvPr id="8" name="Group 8"/>
          <p:cNvGrpSpPr/>
          <p:nvPr/>
        </p:nvGrpSpPr>
        <p:grpSpPr>
          <a:xfrm>
            <a:off x="6584041" y="5739283"/>
            <a:ext cx="4890417" cy="2873743"/>
            <a:chOff x="0" y="-28575"/>
            <a:chExt cx="6520555" cy="3831659"/>
          </a:xfrm>
        </p:grpSpPr>
        <p:sp>
          <p:nvSpPr>
            <p:cNvPr id="9" name="TextBox 9"/>
            <p:cNvSpPr txBox="1"/>
            <p:nvPr/>
          </p:nvSpPr>
          <p:spPr>
            <a:xfrm>
              <a:off x="0" y="-28575"/>
              <a:ext cx="6520555" cy="1477328"/>
            </a:xfrm>
            <a:prstGeom prst="rect">
              <a:avLst/>
            </a:prstGeom>
          </p:spPr>
          <p:txBody>
            <a:bodyPr lIns="0" tIns="0" rIns="0" bIns="0" rtlCol="0" anchor="t">
              <a:spAutoFit/>
            </a:bodyPr>
            <a:lstStyle/>
            <a:p>
              <a:pPr algn="ctr"/>
              <a:r>
                <a:rPr lang="en-US" sz="3600" dirty="0">
                  <a:solidFill>
                    <a:srgbClr val="000000"/>
                  </a:solidFill>
                  <a:latin typeface="Hammersmith One"/>
                </a:rPr>
                <a:t>Regulatory and Legal Issues</a:t>
              </a:r>
            </a:p>
          </p:txBody>
        </p:sp>
        <p:sp>
          <p:nvSpPr>
            <p:cNvPr id="10" name="TextBox 10"/>
            <p:cNvSpPr txBox="1"/>
            <p:nvPr/>
          </p:nvSpPr>
          <p:spPr>
            <a:xfrm>
              <a:off x="0" y="1924278"/>
              <a:ext cx="6520555" cy="1878806"/>
            </a:xfrm>
            <a:prstGeom prst="rect">
              <a:avLst/>
            </a:prstGeom>
          </p:spPr>
          <p:txBody>
            <a:bodyPr lIns="0" tIns="0" rIns="0" bIns="0" rtlCol="0" anchor="t">
              <a:spAutoFit/>
            </a:bodyPr>
            <a:lstStyle/>
            <a:p>
              <a:pPr algn="ctr">
                <a:lnSpc>
                  <a:spcPts val="2800"/>
                </a:lnSpc>
              </a:pPr>
              <a:r>
                <a:rPr lang="en-US" sz="2000" dirty="0">
                  <a:solidFill>
                    <a:srgbClr val="000000"/>
                  </a:solidFill>
                  <a:latin typeface="Clear Sans Regular"/>
                </a:rPr>
                <a:t>Laws and regulations associated with the industry are quite complex, so it is rather unclear whether engaging in online sports betting activities is legal or not</a:t>
              </a:r>
            </a:p>
          </p:txBody>
        </p:sp>
      </p:grpSp>
      <p:grpSp>
        <p:nvGrpSpPr>
          <p:cNvPr id="11" name="Group 11"/>
          <p:cNvGrpSpPr/>
          <p:nvPr/>
        </p:nvGrpSpPr>
        <p:grpSpPr>
          <a:xfrm>
            <a:off x="12332939" y="5739283"/>
            <a:ext cx="4890417" cy="2512811"/>
            <a:chOff x="0" y="-28575"/>
            <a:chExt cx="6520555" cy="3350416"/>
          </a:xfrm>
        </p:grpSpPr>
        <p:sp>
          <p:nvSpPr>
            <p:cNvPr id="12" name="TextBox 12"/>
            <p:cNvSpPr txBox="1"/>
            <p:nvPr/>
          </p:nvSpPr>
          <p:spPr>
            <a:xfrm>
              <a:off x="0" y="-28575"/>
              <a:ext cx="6520555" cy="738664"/>
            </a:xfrm>
            <a:prstGeom prst="rect">
              <a:avLst/>
            </a:prstGeom>
          </p:spPr>
          <p:txBody>
            <a:bodyPr lIns="0" tIns="0" rIns="0" bIns="0" rtlCol="0" anchor="t">
              <a:spAutoFit/>
            </a:bodyPr>
            <a:lstStyle/>
            <a:p>
              <a:pPr algn="ctr"/>
              <a:r>
                <a:rPr lang="en-US" sz="3600" dirty="0">
                  <a:solidFill>
                    <a:srgbClr val="000000"/>
                  </a:solidFill>
                  <a:latin typeface="Hammersmith One"/>
                </a:rPr>
                <a:t>Processing Fees</a:t>
              </a:r>
            </a:p>
          </p:txBody>
        </p:sp>
        <p:sp>
          <p:nvSpPr>
            <p:cNvPr id="13" name="TextBox 13"/>
            <p:cNvSpPr txBox="1"/>
            <p:nvPr/>
          </p:nvSpPr>
          <p:spPr>
            <a:xfrm>
              <a:off x="0" y="1924278"/>
              <a:ext cx="6520555" cy="1397563"/>
            </a:xfrm>
            <a:prstGeom prst="rect">
              <a:avLst/>
            </a:prstGeom>
          </p:spPr>
          <p:txBody>
            <a:bodyPr lIns="0" tIns="0" rIns="0" bIns="0" rtlCol="0" anchor="t">
              <a:spAutoFit/>
            </a:bodyPr>
            <a:lstStyle/>
            <a:p>
              <a:pPr algn="ctr">
                <a:lnSpc>
                  <a:spcPts val="2800"/>
                </a:lnSpc>
              </a:pPr>
              <a:r>
                <a:rPr lang="en-US" sz="2000" dirty="0">
                  <a:solidFill>
                    <a:srgbClr val="000000"/>
                  </a:solidFill>
                  <a:latin typeface="Clear Sans Regular"/>
                </a:rPr>
                <a:t>Related to unfavorable withdrawal terms and conditions and longer withdrawal processing times are processing fees</a:t>
              </a:r>
            </a:p>
          </p:txBody>
        </p:sp>
      </p:grpSp>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4316770" y="4537410"/>
            <a:ext cx="922755" cy="800280"/>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930130" y="4490544"/>
            <a:ext cx="700441" cy="861840"/>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8583869" y="4490544"/>
            <a:ext cx="890761" cy="89401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3151484"/>
          </a:xfrm>
          <a:prstGeom prst="rect">
            <a:avLst/>
          </a:prstGeom>
          <a:solidFill>
            <a:srgbClr val="FFB923"/>
          </a:solidFill>
        </p:spPr>
      </p:sp>
      <p:sp>
        <p:nvSpPr>
          <p:cNvPr id="3" name="TextBox 3"/>
          <p:cNvSpPr txBox="1"/>
          <p:nvPr/>
        </p:nvSpPr>
        <p:spPr>
          <a:xfrm>
            <a:off x="2657084" y="942975"/>
            <a:ext cx="7389571" cy="1374775"/>
          </a:xfrm>
          <a:prstGeom prst="rect">
            <a:avLst/>
          </a:prstGeom>
        </p:spPr>
        <p:txBody>
          <a:bodyPr lIns="0" tIns="0" rIns="0" bIns="0" rtlCol="0" anchor="t">
            <a:spAutoFit/>
          </a:bodyPr>
          <a:lstStyle/>
          <a:p>
            <a:pPr>
              <a:lnSpc>
                <a:spcPts val="11049"/>
              </a:lnSpc>
            </a:pPr>
            <a:r>
              <a:rPr lang="en-US" sz="8499" spc="-169">
                <a:solidFill>
                  <a:srgbClr val="FFFFFF"/>
                </a:solidFill>
                <a:latin typeface="Hammersmith One"/>
              </a:rPr>
              <a:t>The Solutions</a:t>
            </a:r>
          </a:p>
        </p:txBody>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38597" y="1018803"/>
            <a:ext cx="1068868" cy="1088661"/>
          </a:xfrm>
          <a:prstGeom prst="rect">
            <a:avLst/>
          </a:prstGeom>
        </p:spPr>
      </p:pic>
      <p:grpSp>
        <p:nvGrpSpPr>
          <p:cNvPr id="5" name="Group 5"/>
          <p:cNvGrpSpPr/>
          <p:nvPr/>
        </p:nvGrpSpPr>
        <p:grpSpPr>
          <a:xfrm>
            <a:off x="7687508" y="5784101"/>
            <a:ext cx="587541" cy="611143"/>
            <a:chOff x="0" y="0"/>
            <a:chExt cx="783388" cy="814857"/>
          </a:xfrm>
        </p:grpSpPr>
        <p:sp>
          <p:nvSpPr>
            <p:cNvPr id="6" name="AutoShape 6"/>
            <p:cNvSpPr/>
            <p:nvPr/>
          </p:nvSpPr>
          <p:spPr>
            <a:xfrm>
              <a:off x="0" y="0"/>
              <a:ext cx="783388" cy="814857"/>
            </a:xfrm>
            <a:prstGeom prst="rect">
              <a:avLst/>
            </a:prstGeom>
            <a:solidFill>
              <a:srgbClr val="FFB923"/>
            </a:solidFill>
          </p:spPr>
        </p:sp>
        <p:sp>
          <p:nvSpPr>
            <p:cNvPr id="7" name="TextBox 7"/>
            <p:cNvSpPr txBox="1"/>
            <p:nvPr/>
          </p:nvSpPr>
          <p:spPr>
            <a:xfrm>
              <a:off x="156385" y="53912"/>
              <a:ext cx="470618" cy="678458"/>
            </a:xfrm>
            <a:prstGeom prst="rect">
              <a:avLst/>
            </a:prstGeom>
          </p:spPr>
          <p:txBody>
            <a:bodyPr lIns="0" tIns="0" rIns="0" bIns="0" rtlCol="0" anchor="t">
              <a:spAutoFit/>
            </a:bodyPr>
            <a:lstStyle/>
            <a:p>
              <a:pPr marL="0" lvl="0" indent="0" algn="ctr">
                <a:lnSpc>
                  <a:spcPts val="4179"/>
                </a:lnSpc>
                <a:spcBef>
                  <a:spcPct val="0"/>
                </a:spcBef>
              </a:pPr>
              <a:r>
                <a:rPr lang="en-US" sz="3214" spc="128">
                  <a:solidFill>
                    <a:srgbClr val="000000"/>
                  </a:solidFill>
                  <a:latin typeface="Clear Sans Regular Bold"/>
                </a:rPr>
                <a:t>2</a:t>
              </a:r>
            </a:p>
          </p:txBody>
        </p:sp>
      </p:grpSp>
      <p:grpSp>
        <p:nvGrpSpPr>
          <p:cNvPr id="8" name="Group 8"/>
          <p:cNvGrpSpPr/>
          <p:nvPr/>
        </p:nvGrpSpPr>
        <p:grpSpPr>
          <a:xfrm>
            <a:off x="13048208" y="5784101"/>
            <a:ext cx="587541" cy="611143"/>
            <a:chOff x="0" y="0"/>
            <a:chExt cx="783388" cy="814857"/>
          </a:xfrm>
        </p:grpSpPr>
        <p:sp>
          <p:nvSpPr>
            <p:cNvPr id="9" name="AutoShape 9"/>
            <p:cNvSpPr/>
            <p:nvPr/>
          </p:nvSpPr>
          <p:spPr>
            <a:xfrm>
              <a:off x="0" y="0"/>
              <a:ext cx="783388" cy="814857"/>
            </a:xfrm>
            <a:prstGeom prst="rect">
              <a:avLst/>
            </a:prstGeom>
            <a:solidFill>
              <a:srgbClr val="FFB923"/>
            </a:solidFill>
          </p:spPr>
        </p:sp>
        <p:sp>
          <p:nvSpPr>
            <p:cNvPr id="10" name="TextBox 10"/>
            <p:cNvSpPr txBox="1"/>
            <p:nvPr/>
          </p:nvSpPr>
          <p:spPr>
            <a:xfrm>
              <a:off x="156385" y="53912"/>
              <a:ext cx="470618" cy="678458"/>
            </a:xfrm>
            <a:prstGeom prst="rect">
              <a:avLst/>
            </a:prstGeom>
          </p:spPr>
          <p:txBody>
            <a:bodyPr lIns="0" tIns="0" rIns="0" bIns="0" rtlCol="0" anchor="t">
              <a:spAutoFit/>
            </a:bodyPr>
            <a:lstStyle/>
            <a:p>
              <a:pPr marL="0" lvl="0" indent="0" algn="ctr">
                <a:lnSpc>
                  <a:spcPts val="4179"/>
                </a:lnSpc>
                <a:spcBef>
                  <a:spcPct val="0"/>
                </a:spcBef>
              </a:pPr>
              <a:r>
                <a:rPr lang="en-US" sz="3214" spc="128">
                  <a:solidFill>
                    <a:srgbClr val="000000"/>
                  </a:solidFill>
                  <a:latin typeface="Clear Sans Regular Bold"/>
                </a:rPr>
                <a:t>3</a:t>
              </a:r>
            </a:p>
          </p:txBody>
        </p:sp>
      </p:grpSp>
      <p:grpSp>
        <p:nvGrpSpPr>
          <p:cNvPr id="11" name="Group 11"/>
          <p:cNvGrpSpPr/>
          <p:nvPr/>
        </p:nvGrpSpPr>
        <p:grpSpPr>
          <a:xfrm>
            <a:off x="2326809" y="5784101"/>
            <a:ext cx="629403" cy="611143"/>
            <a:chOff x="0" y="0"/>
            <a:chExt cx="839203" cy="814857"/>
          </a:xfrm>
        </p:grpSpPr>
        <p:sp>
          <p:nvSpPr>
            <p:cNvPr id="12" name="AutoShape 12"/>
            <p:cNvSpPr/>
            <p:nvPr/>
          </p:nvSpPr>
          <p:spPr>
            <a:xfrm>
              <a:off x="0" y="0"/>
              <a:ext cx="839203" cy="814857"/>
            </a:xfrm>
            <a:prstGeom prst="rect">
              <a:avLst/>
            </a:prstGeom>
            <a:solidFill>
              <a:srgbClr val="FFB923"/>
            </a:solidFill>
          </p:spPr>
        </p:sp>
        <p:sp>
          <p:nvSpPr>
            <p:cNvPr id="13" name="TextBox 13"/>
            <p:cNvSpPr txBox="1"/>
            <p:nvPr/>
          </p:nvSpPr>
          <p:spPr>
            <a:xfrm>
              <a:off x="126836" y="48654"/>
              <a:ext cx="585531" cy="638175"/>
            </a:xfrm>
            <a:prstGeom prst="rect">
              <a:avLst/>
            </a:prstGeom>
          </p:spPr>
          <p:txBody>
            <a:bodyPr lIns="0" tIns="0" rIns="0" bIns="0" rtlCol="0" anchor="t">
              <a:spAutoFit/>
            </a:bodyPr>
            <a:lstStyle/>
            <a:p>
              <a:pPr marL="0" lvl="0" indent="0" algn="ctr">
                <a:lnSpc>
                  <a:spcPts val="3900"/>
                </a:lnSpc>
                <a:spcBef>
                  <a:spcPct val="0"/>
                </a:spcBef>
              </a:pPr>
              <a:r>
                <a:rPr lang="en-US" sz="3000" u="none" spc="120">
                  <a:solidFill>
                    <a:srgbClr val="000000"/>
                  </a:solidFill>
                  <a:latin typeface="Clear Sans Regular Bold"/>
                </a:rPr>
                <a:t>1</a:t>
              </a:r>
            </a:p>
          </p:txBody>
        </p:sp>
      </p:grpSp>
      <p:pic>
        <p:nvPicPr>
          <p:cNvPr id="15" name="Picture 3">
            <a:extLst>
              <a:ext uri="{FF2B5EF4-FFF2-40B4-BE49-F238E27FC236}">
                <a16:creationId xmlns:a16="http://schemas.microsoft.com/office/drawing/2014/main" id="{16C9E97C-FA38-E834-6E2D-1D2B9D8499A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7399688" y="4265380"/>
            <a:ext cx="1163180" cy="1271867"/>
          </a:xfrm>
          <a:prstGeom prst="rect">
            <a:avLst/>
          </a:prstGeom>
        </p:spPr>
      </p:pic>
      <p:pic>
        <p:nvPicPr>
          <p:cNvPr id="16" name="Picture 4">
            <a:extLst>
              <a:ext uri="{FF2B5EF4-FFF2-40B4-BE49-F238E27FC236}">
                <a16:creationId xmlns:a16="http://schemas.microsoft.com/office/drawing/2014/main" id="{254875B7-0401-B83D-D0E4-E38F760D71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237981" y="4388660"/>
            <a:ext cx="807057" cy="1271867"/>
          </a:xfrm>
          <a:prstGeom prst="rect">
            <a:avLst/>
          </a:prstGeom>
        </p:spPr>
      </p:pic>
      <p:pic>
        <p:nvPicPr>
          <p:cNvPr id="17" name="Picture 6">
            <a:extLst>
              <a:ext uri="{FF2B5EF4-FFF2-40B4-BE49-F238E27FC236}">
                <a16:creationId xmlns:a16="http://schemas.microsoft.com/office/drawing/2014/main" id="{DD0F5FA3-F5F9-BF86-B64E-1C87225186B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2883418" y="4463404"/>
            <a:ext cx="917120" cy="1128447"/>
          </a:xfrm>
          <a:prstGeom prst="rect">
            <a:avLst/>
          </a:prstGeom>
        </p:spPr>
      </p:pic>
      <p:sp>
        <p:nvSpPr>
          <p:cNvPr id="19" name="TextBox 18">
            <a:extLst>
              <a:ext uri="{FF2B5EF4-FFF2-40B4-BE49-F238E27FC236}">
                <a16:creationId xmlns:a16="http://schemas.microsoft.com/office/drawing/2014/main" id="{1F3A09F7-2428-3095-22B9-6F0DB63EDF41}"/>
              </a:ext>
            </a:extLst>
          </p:cNvPr>
          <p:cNvSpPr txBox="1"/>
          <p:nvPr/>
        </p:nvSpPr>
        <p:spPr>
          <a:xfrm>
            <a:off x="2214705" y="6644962"/>
            <a:ext cx="6248400" cy="1477328"/>
          </a:xfrm>
          <a:prstGeom prst="rect">
            <a:avLst/>
          </a:prstGeom>
          <a:noFill/>
        </p:spPr>
        <p:txBody>
          <a:bodyPr wrap="square">
            <a:spAutoFit/>
          </a:bodyPr>
          <a:lstStyle/>
          <a:p>
            <a:pPr algn="l">
              <a:defRPr/>
            </a:pPr>
            <a:r>
              <a:rPr lang="en-US" sz="3000" dirty="0">
                <a:solidFill>
                  <a:srgbClr val="000000"/>
                </a:solidFill>
                <a:latin typeface="Clear Sans Regular Bold"/>
              </a:rPr>
              <a:t>LAUNCH INDUSTRY’S </a:t>
            </a:r>
          </a:p>
          <a:p>
            <a:r>
              <a:rPr lang="en-US" sz="3000" dirty="0">
                <a:solidFill>
                  <a:srgbClr val="000000"/>
                </a:solidFill>
                <a:latin typeface="Clear Sans Regular Bold"/>
              </a:rPr>
              <a:t>FIRST USER FOCUS GAME PREDICTION TOOL</a:t>
            </a:r>
          </a:p>
        </p:txBody>
      </p:sp>
      <p:sp>
        <p:nvSpPr>
          <p:cNvPr id="20" name="TextBox 19">
            <a:extLst>
              <a:ext uri="{FF2B5EF4-FFF2-40B4-BE49-F238E27FC236}">
                <a16:creationId xmlns:a16="http://schemas.microsoft.com/office/drawing/2014/main" id="{4F4FE5CF-9168-E909-89D2-8BB0240A0037}"/>
              </a:ext>
            </a:extLst>
          </p:cNvPr>
          <p:cNvSpPr txBox="1"/>
          <p:nvPr/>
        </p:nvSpPr>
        <p:spPr>
          <a:xfrm>
            <a:off x="7588163" y="6644962"/>
            <a:ext cx="5715000" cy="1477328"/>
          </a:xfrm>
          <a:prstGeom prst="rect">
            <a:avLst/>
          </a:prstGeom>
          <a:noFill/>
        </p:spPr>
        <p:txBody>
          <a:bodyPr wrap="square">
            <a:spAutoFit/>
          </a:bodyPr>
          <a:lstStyle/>
          <a:p>
            <a:r>
              <a:rPr lang="en-US" sz="3000" kern="1200" dirty="0">
                <a:solidFill>
                  <a:srgbClr val="000000"/>
                </a:solidFill>
                <a:latin typeface="Clear Sans Regular Bold"/>
                <a:ea typeface="+mn-ea"/>
                <a:cs typeface="+mn-cs"/>
              </a:rPr>
              <a:t>BUILD AN ACCESSIBLE PLATFORM ON ALL </a:t>
            </a:r>
          </a:p>
          <a:p>
            <a:r>
              <a:rPr lang="en-US" sz="3000" kern="1200" dirty="0">
                <a:solidFill>
                  <a:srgbClr val="000000"/>
                </a:solidFill>
                <a:latin typeface="Clear Sans Regular Bold"/>
                <a:ea typeface="+mn-ea"/>
                <a:cs typeface="+mn-cs"/>
              </a:rPr>
              <a:t>DEVICES</a:t>
            </a:r>
          </a:p>
        </p:txBody>
      </p:sp>
      <p:sp>
        <p:nvSpPr>
          <p:cNvPr id="21" name="TextBox 20">
            <a:extLst>
              <a:ext uri="{FF2B5EF4-FFF2-40B4-BE49-F238E27FC236}">
                <a16:creationId xmlns:a16="http://schemas.microsoft.com/office/drawing/2014/main" id="{798049B6-7283-5470-264E-1D5130349708}"/>
              </a:ext>
            </a:extLst>
          </p:cNvPr>
          <p:cNvSpPr txBox="1"/>
          <p:nvPr/>
        </p:nvSpPr>
        <p:spPr>
          <a:xfrm>
            <a:off x="12938082" y="6644962"/>
            <a:ext cx="5715000" cy="1477328"/>
          </a:xfrm>
          <a:prstGeom prst="rect">
            <a:avLst/>
          </a:prstGeom>
          <a:noFill/>
        </p:spPr>
        <p:txBody>
          <a:bodyPr wrap="square">
            <a:spAutoFit/>
          </a:bodyPr>
          <a:lstStyle/>
          <a:p>
            <a:pPr algn="l">
              <a:defRPr/>
            </a:pPr>
            <a:r>
              <a:rPr lang="en-US" sz="3000" dirty="0">
                <a:solidFill>
                  <a:srgbClr val="000000"/>
                </a:solidFill>
                <a:latin typeface="Clear Sans Regular Bold"/>
              </a:rPr>
              <a:t>GROW A COMMUNITY </a:t>
            </a:r>
          </a:p>
          <a:p>
            <a:pPr algn="l">
              <a:defRPr/>
            </a:pPr>
            <a:r>
              <a:rPr lang="en-US" sz="3000" dirty="0">
                <a:solidFill>
                  <a:srgbClr val="000000"/>
                </a:solidFill>
                <a:latin typeface="Clear Sans Regular Bold"/>
              </a:rPr>
              <a:t>OF EMPOWERED </a:t>
            </a:r>
          </a:p>
          <a:p>
            <a:pPr algn="l">
              <a:defRPr/>
            </a:pPr>
            <a:r>
              <a:rPr lang="en-US" sz="3000" dirty="0">
                <a:solidFill>
                  <a:srgbClr val="000000"/>
                </a:solidFill>
                <a:latin typeface="Clear Sans Regular Bold"/>
              </a:rPr>
              <a:t>USERS</a:t>
            </a:r>
            <a:endParaRPr lang="en-US" sz="11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8742460" cy="10287000"/>
            <a:chOff x="0" y="0"/>
            <a:chExt cx="11656613" cy="13716000"/>
          </a:xfrm>
        </p:grpSpPr>
        <p:pic>
          <p:nvPicPr>
            <p:cNvPr id="3" name="Picture 3"/>
            <p:cNvPicPr>
              <a:picLocks noChangeAspect="1"/>
            </p:cNvPicPr>
            <p:nvPr/>
          </p:nvPicPr>
          <p:blipFill>
            <a:blip r:embed="rId2"/>
            <a:srcRect t="5563" b="15893"/>
            <a:stretch>
              <a:fillRect/>
            </a:stretch>
          </p:blipFill>
          <p:spPr>
            <a:xfrm>
              <a:off x="0" y="0"/>
              <a:ext cx="11656613" cy="13716000"/>
            </a:xfrm>
            <a:prstGeom prst="rect">
              <a:avLst/>
            </a:prstGeom>
          </p:spPr>
        </p:pic>
      </p:grpSp>
      <p:grpSp>
        <p:nvGrpSpPr>
          <p:cNvPr id="4" name="Group 4"/>
          <p:cNvGrpSpPr/>
          <p:nvPr/>
        </p:nvGrpSpPr>
        <p:grpSpPr>
          <a:xfrm>
            <a:off x="9576749" y="3449555"/>
            <a:ext cx="7203163" cy="3387891"/>
            <a:chOff x="0" y="0"/>
            <a:chExt cx="9604218" cy="4517187"/>
          </a:xfrm>
        </p:grpSpPr>
        <p:sp>
          <p:nvSpPr>
            <p:cNvPr id="5" name="TextBox 5"/>
            <p:cNvSpPr txBox="1"/>
            <p:nvPr/>
          </p:nvSpPr>
          <p:spPr>
            <a:xfrm>
              <a:off x="0" y="3785879"/>
              <a:ext cx="9604218" cy="731308"/>
            </a:xfrm>
            <a:prstGeom prst="rect">
              <a:avLst/>
            </a:prstGeom>
          </p:spPr>
          <p:txBody>
            <a:bodyPr lIns="0" tIns="0" rIns="0" bIns="0" rtlCol="0" anchor="t">
              <a:spAutoFit/>
            </a:bodyPr>
            <a:lstStyle/>
            <a:p>
              <a:pPr algn="ctr">
                <a:lnSpc>
                  <a:spcPts val="4550"/>
                </a:lnSpc>
              </a:pPr>
              <a:r>
                <a:rPr lang="en-US" sz="3500">
                  <a:solidFill>
                    <a:srgbClr val="000000"/>
                  </a:solidFill>
                  <a:latin typeface="Hammersmith One"/>
                </a:rPr>
                <a:t>Our next steps</a:t>
              </a:r>
            </a:p>
          </p:txBody>
        </p:sp>
        <p:sp>
          <p:nvSpPr>
            <p:cNvPr id="6" name="TextBox 6"/>
            <p:cNvSpPr txBox="1"/>
            <p:nvPr/>
          </p:nvSpPr>
          <p:spPr>
            <a:xfrm>
              <a:off x="0" y="-85725"/>
              <a:ext cx="9604218" cy="3675592"/>
            </a:xfrm>
            <a:prstGeom prst="rect">
              <a:avLst/>
            </a:prstGeom>
          </p:spPr>
          <p:txBody>
            <a:bodyPr lIns="0" tIns="0" rIns="0" bIns="0" rtlCol="0" anchor="t">
              <a:spAutoFit/>
            </a:bodyPr>
            <a:lstStyle/>
            <a:p>
              <a:pPr algn="ctr">
                <a:lnSpc>
                  <a:spcPts val="11049"/>
                </a:lnSpc>
              </a:pPr>
              <a:r>
                <a:rPr lang="en-US" sz="8499" spc="-169">
                  <a:solidFill>
                    <a:srgbClr val="000000"/>
                  </a:solidFill>
                  <a:latin typeface="Hammersmith One"/>
                </a:rPr>
                <a:t>How We Will Get There</a:t>
              </a:r>
            </a:p>
          </p:txBody>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60" t="21264" r="6608" b="71845"/>
          <a:stretch>
            <a:fillRect/>
          </a:stretch>
        </p:blipFill>
        <p:spPr>
          <a:xfrm rot="5400000">
            <a:off x="12947891" y="4946893"/>
            <a:ext cx="10287001" cy="39321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656</TotalTime>
  <Words>3241</Words>
  <Application>Microsoft Macintosh PowerPoint</Application>
  <PresentationFormat>Custom</PresentationFormat>
  <Paragraphs>307</Paragraphs>
  <Slides>28</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Hammersmith One</vt:lpstr>
      <vt:lpstr>Helvetica Neue</vt:lpstr>
      <vt:lpstr>Clear Sans Regular Bold</vt:lpstr>
      <vt:lpstr>Hammersmith One Bold</vt:lpstr>
      <vt:lpstr>Söhne</vt:lpstr>
      <vt:lpstr>Arial</vt:lpstr>
      <vt:lpstr>Clear Sans Regular Italics</vt:lpstr>
      <vt:lpstr>Clear Sans Regular</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Itzhacki, Arie</cp:lastModifiedBy>
  <cp:revision>45</cp:revision>
  <dcterms:created xsi:type="dcterms:W3CDTF">2006-08-16T00:00:00Z</dcterms:created>
  <dcterms:modified xsi:type="dcterms:W3CDTF">2022-12-16T17:19:20Z</dcterms:modified>
  <dc:identifier>DAFUx2A8-4Q</dc:identifier>
</cp:coreProperties>
</file>